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7" r:id="rId2"/>
    <p:sldId id="506" r:id="rId3"/>
    <p:sldId id="482" r:id="rId4"/>
    <p:sldId id="484" r:id="rId5"/>
    <p:sldId id="493" r:id="rId6"/>
    <p:sldId id="472" r:id="rId7"/>
    <p:sldId id="395" r:id="rId8"/>
    <p:sldId id="477" r:id="rId9"/>
    <p:sldId id="452" r:id="rId10"/>
    <p:sldId id="499" r:id="rId11"/>
    <p:sldId id="505" r:id="rId12"/>
    <p:sldId id="502" r:id="rId13"/>
    <p:sldId id="504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1C1C"/>
    <a:srgbClr val="31A2AC"/>
    <a:srgbClr val="2F2F28"/>
    <a:srgbClr val="F0EFF0"/>
    <a:srgbClr val="FF8D3F"/>
    <a:srgbClr val="353C3F"/>
    <a:srgbClr val="3A5199"/>
    <a:srgbClr val="2F2E33"/>
    <a:srgbClr val="C06014"/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9" autoAdjust="0"/>
    <p:restoredTop sz="95365" autoAdjust="0"/>
  </p:normalViewPr>
  <p:slideViewPr>
    <p:cSldViewPr snapToObjects="1">
      <p:cViewPr varScale="1">
        <p:scale>
          <a:sx n="118" d="100"/>
          <a:sy n="118" d="100"/>
        </p:scale>
        <p:origin x="140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98D38-6B09-064D-874D-3087BD3B7D72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B214B-DBB1-0847-B644-BD835351F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9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B4D74-C8D9-7740-ADA3-0CBDABB33BB2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4F550-77C4-A344-95AD-F366E072D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269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851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44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0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69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46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87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80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95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76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4F550-77C4-A344-95AD-F366E072D8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8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352B-954C-7642-A361-73B55FDD56F4}" type="datetime1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B57-8211-B449-857C-0AD23157BCF4}" type="datetime1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9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4D82-1B99-5A49-B1A6-00B949DD5BF8}" type="datetime1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5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DE4D-2235-274C-BDDC-0723BFA5F59A}" type="datetime1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0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59D0-9772-6B41-9444-5399F8CF4909}" type="datetime1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1E38-CAC3-DE4B-9377-C730BA202748}" type="datetime1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2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765D-184E-A247-AEAB-088063C897EA}" type="datetime1">
              <a:rPr lang="en-US" smtClean="0"/>
              <a:t>9/23/21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6AA48-5E7D-AA46-A31F-066247D013E2}" type="datetime1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1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2B96-2D95-EC4F-A4C2-BD3D5B8CE960}" type="datetime1">
              <a:rPr lang="en-US" smtClean="0"/>
              <a:t>9/23/21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1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033-ABC4-D546-B243-835D73D300F8}" type="datetime1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0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38FD-53AE-C649-87F1-E61BDB4A1F6E}" type="datetime1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6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FF0">
            <a:alpha val="4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charset="0"/>
              </a:defRPr>
            </a:lvl1pPr>
          </a:lstStyle>
          <a:p>
            <a:fld id="{8AEE7427-5DBC-0A49-B41A-4871140B5849}" type="datetime1">
              <a:rPr lang="en-US" smtClean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charset="0"/>
              </a:defRPr>
            </a:lvl1pPr>
          </a:lstStyle>
          <a:p>
            <a:fld id="{0941A3BA-0E98-7742-8399-1C634C282F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67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orbel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orbel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orbel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orbel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orbel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016224"/>
          </a:xfrm>
        </p:spPr>
        <p:txBody>
          <a:bodyPr/>
          <a:lstStyle/>
          <a:p>
            <a:r>
              <a:rPr lang="en-US" dirty="0"/>
              <a:t>Topology-aware Parallel Data Processing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293096"/>
            <a:ext cx="5832648" cy="131445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Paris Koutris</a:t>
            </a:r>
          </a:p>
          <a:p>
            <a:pPr algn="l"/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joint work with Spyros </a:t>
            </a:r>
            <a:r>
              <a:rPr lang="en-US" sz="18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Blanas</a:t>
            </a:r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8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Tasos</a:t>
            </a:r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Sidiropoulos</a:t>
            </a:r>
            <a:r>
              <a:rPr lang="en-US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Xiao Hu </a:t>
            </a:r>
          </a:p>
          <a:p>
            <a:pPr algn="l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545" y="4102968"/>
            <a:ext cx="2093655" cy="136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59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ea typeface="Corbel" charset="0"/>
                <a:cs typeface="Corbel" charset="0"/>
              </a:rPr>
              <a:t>joins with </a:t>
            </a:r>
            <a:r>
              <a:rPr lang="en-US" cap="small" dirty="0">
                <a:solidFill>
                  <a:srgbClr val="2F2F28"/>
                </a:solidFill>
                <a:latin typeface="Corbel" charset="0"/>
                <a:ea typeface="Corbel" charset="0"/>
                <a:cs typeface="Corbel" charset="0"/>
              </a:rPr>
              <a:t>network interference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latin typeface="Corbel" charset="0"/>
                <a:ea typeface="Corbel" charset="0"/>
                <a:cs typeface="Corbel" charset="0"/>
              </a:rPr>
              <a:t>10</a:t>
            </a:fld>
            <a:endParaRPr lang="en-US">
              <a:solidFill>
                <a:srgbClr val="2F2F28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Content Placeholder 5">
            <a:extLst>
              <a:ext uri="{FF2B5EF4-FFF2-40B4-BE49-F238E27FC236}">
                <a16:creationId xmlns:a16="http://schemas.microsoft.com/office/drawing/2014/main" id="{49B94806-A477-D14A-935E-A507D2F4212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90" y="1762871"/>
            <a:ext cx="5002869" cy="3739755"/>
          </a:xfrm>
        </p:spPr>
      </p:pic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519F09EE-8D0D-7D41-AF92-4C47D7B7601A}"/>
              </a:ext>
            </a:extLst>
          </p:cNvPr>
          <p:cNvSpPr txBox="1">
            <a:spLocks/>
          </p:cNvSpPr>
          <p:nvPr/>
        </p:nvSpPr>
        <p:spPr>
          <a:xfrm>
            <a:off x="5216977" y="2057401"/>
            <a:ext cx="3603489" cy="245171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Corbel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Corbel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Corbel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Corbel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Corbel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orbel" panose="020B0503020204020204" pitchFamily="34" charset="0"/>
              </a:rPr>
              <a:t>The topology-aware join is </a:t>
            </a:r>
            <a:r>
              <a:rPr lang="en-US" sz="2400" b="1" dirty="0">
                <a:latin typeface="Corbel" panose="020B0503020204020204" pitchFamily="34" charset="0"/>
              </a:rPr>
              <a:t>more than 2× faster</a:t>
            </a:r>
            <a:r>
              <a:rPr lang="en-US" sz="2400" dirty="0">
                <a:latin typeface="Corbel" panose="020B0503020204020204" pitchFamily="34" charset="0"/>
              </a:rPr>
              <a:t> than the interference-oblivious join with high interference</a:t>
            </a:r>
          </a:p>
          <a:p>
            <a:r>
              <a:rPr lang="en-US" sz="2400" dirty="0"/>
              <a:t>Model is accurate!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3C9A764-330D-7849-AF38-C1A0771AB7A8}"/>
              </a:ext>
            </a:extLst>
          </p:cNvPr>
          <p:cNvCxnSpPr/>
          <p:nvPr/>
        </p:nvCxnSpPr>
        <p:spPr>
          <a:xfrm>
            <a:off x="4307575" y="3283260"/>
            <a:ext cx="0" cy="366724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813204-6D01-EE4B-BD42-261995792FE2}"/>
              </a:ext>
            </a:extLst>
          </p:cNvPr>
          <p:cNvCxnSpPr/>
          <p:nvPr/>
        </p:nvCxnSpPr>
        <p:spPr>
          <a:xfrm flipV="1">
            <a:off x="4298273" y="2697551"/>
            <a:ext cx="0" cy="340473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B0701EC-F1C6-BC4F-BEA8-C27EE13EECF8}"/>
              </a:ext>
            </a:extLst>
          </p:cNvPr>
          <p:cNvSpPr txBox="1"/>
          <p:nvPr/>
        </p:nvSpPr>
        <p:spPr>
          <a:xfrm>
            <a:off x="4618697" y="3002070"/>
            <a:ext cx="547455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/>
              <a:t>2×</a:t>
            </a:r>
          </a:p>
        </p:txBody>
      </p:sp>
    </p:spTree>
    <p:extLst>
      <p:ext uri="{BB962C8B-B14F-4D97-AF65-F5344CB8AC3E}">
        <p14:creationId xmlns:p14="http://schemas.microsoft.com/office/powerpoint/2010/main" val="2598855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11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772817"/>
            <a:ext cx="7848872" cy="4380676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We have designed (almost) optimal algorithms for:</a:t>
            </a:r>
          </a:p>
          <a:p>
            <a:r>
              <a:rPr lang="en-US" sz="2600" b="1" dirty="0"/>
              <a:t>aggregation</a:t>
            </a:r>
          </a:p>
          <a:p>
            <a:r>
              <a:rPr lang="en-US" sz="2600" dirty="0"/>
              <a:t>sorting</a:t>
            </a:r>
          </a:p>
          <a:p>
            <a:r>
              <a:rPr lang="en-US" sz="2600" b="1" dirty="0"/>
              <a:t>set intersection</a:t>
            </a:r>
          </a:p>
          <a:p>
            <a:r>
              <a:rPr lang="en-US" sz="2600" dirty="0"/>
              <a:t>cartesian product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*</a:t>
            </a:r>
            <a:r>
              <a:rPr lang="en-US" sz="2200" dirty="0"/>
              <a:t>Our results are restricted to </a:t>
            </a:r>
            <a:r>
              <a:rPr lang="en-US" sz="2200" i="1" dirty="0"/>
              <a:t>symmetric tree </a:t>
            </a:r>
            <a:r>
              <a:rPr lang="en-US" sz="2200" dirty="0"/>
              <a:t>topologies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algorithmic results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ight Brace 1">
            <a:extLst>
              <a:ext uri="{FF2B5EF4-FFF2-40B4-BE49-F238E27FC236}">
                <a16:creationId xmlns:a16="http://schemas.microsoft.com/office/drawing/2014/main" id="{C43E5278-8BDC-C144-8084-935161144508}"/>
              </a:ext>
            </a:extLst>
          </p:cNvPr>
          <p:cNvSpPr/>
          <p:nvPr/>
        </p:nvSpPr>
        <p:spPr>
          <a:xfrm>
            <a:off x="3419872" y="3717032"/>
            <a:ext cx="216024" cy="936104"/>
          </a:xfrm>
          <a:prstGeom prst="rightBrac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E7B542-FDD2-C94E-9F74-F4789A3B3821}"/>
              </a:ext>
            </a:extLst>
          </p:cNvPr>
          <p:cNvSpPr txBox="1"/>
          <p:nvPr/>
        </p:nvSpPr>
        <p:spPr>
          <a:xfrm>
            <a:off x="3851920" y="3983450"/>
            <a:ext cx="2888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special cases for joins</a:t>
            </a:r>
          </a:p>
        </p:txBody>
      </p:sp>
    </p:spTree>
    <p:extLst>
      <p:ext uri="{BB962C8B-B14F-4D97-AF65-F5344CB8AC3E}">
        <p14:creationId xmlns:p14="http://schemas.microsoft.com/office/powerpoint/2010/main" val="1414286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12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136895"/>
            <a:ext cx="7848872" cy="4016597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What is the optimal design for algorithms for parallel joins in complex topologies?</a:t>
            </a:r>
          </a:p>
          <a:p>
            <a:r>
              <a:rPr lang="en-US" sz="2600" dirty="0"/>
              <a:t>How do we discover topologies in the cloud?</a:t>
            </a:r>
          </a:p>
          <a:p>
            <a:r>
              <a:rPr lang="en-US" sz="2600" dirty="0"/>
              <a:t>How do we take latency into account?</a:t>
            </a:r>
          </a:p>
          <a:p>
            <a:r>
              <a:rPr lang="en-US" sz="2600" dirty="0"/>
              <a:t>Can we design an optimal topology for data processing given constraints?</a:t>
            </a:r>
          </a:p>
          <a:p>
            <a:endParaRPr lang="en-US" sz="26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future work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309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13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summary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6565321-96DE-1A47-8916-CEE044B9671C}"/>
              </a:ext>
            </a:extLst>
          </p:cNvPr>
          <p:cNvSpPr txBox="1"/>
          <p:nvPr/>
        </p:nvSpPr>
        <p:spPr>
          <a:xfrm>
            <a:off x="1403648" y="1988840"/>
            <a:ext cx="5904656" cy="13849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904656"/>
                      <a:gd name="connsiteY0" fmla="*/ 0 h 954107"/>
                      <a:gd name="connsiteX1" fmla="*/ 5904656 w 5904656"/>
                      <a:gd name="connsiteY1" fmla="*/ 0 h 954107"/>
                      <a:gd name="connsiteX2" fmla="*/ 5904656 w 5904656"/>
                      <a:gd name="connsiteY2" fmla="*/ 954107 h 954107"/>
                      <a:gd name="connsiteX3" fmla="*/ 0 w 5904656"/>
                      <a:gd name="connsiteY3" fmla="*/ 954107 h 954107"/>
                      <a:gd name="connsiteX4" fmla="*/ 0 w 5904656"/>
                      <a:gd name="connsiteY4" fmla="*/ 0 h 954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904656" h="954107" fill="none" extrusionOk="0">
                        <a:moveTo>
                          <a:pt x="0" y="0"/>
                        </a:moveTo>
                        <a:cubicBezTo>
                          <a:pt x="796724" y="-49533"/>
                          <a:pt x="4821793" y="-14809"/>
                          <a:pt x="5904656" y="0"/>
                        </a:cubicBezTo>
                        <a:cubicBezTo>
                          <a:pt x="5851537" y="220205"/>
                          <a:pt x="5911379" y="797800"/>
                          <a:pt x="5904656" y="954107"/>
                        </a:cubicBezTo>
                        <a:cubicBezTo>
                          <a:pt x="5174701" y="905876"/>
                          <a:pt x="2398368" y="1038562"/>
                          <a:pt x="0" y="954107"/>
                        </a:cubicBezTo>
                        <a:cubicBezTo>
                          <a:pt x="-80091" y="746160"/>
                          <a:pt x="-72917" y="445232"/>
                          <a:pt x="0" y="0"/>
                        </a:cubicBezTo>
                        <a:close/>
                      </a:path>
                      <a:path w="5904656" h="954107" stroke="0" extrusionOk="0">
                        <a:moveTo>
                          <a:pt x="0" y="0"/>
                        </a:moveTo>
                        <a:cubicBezTo>
                          <a:pt x="1977183" y="118645"/>
                          <a:pt x="3295027" y="116012"/>
                          <a:pt x="5904656" y="0"/>
                        </a:cubicBezTo>
                        <a:cubicBezTo>
                          <a:pt x="5827418" y="423687"/>
                          <a:pt x="5925495" y="494046"/>
                          <a:pt x="5904656" y="954107"/>
                        </a:cubicBezTo>
                        <a:cubicBezTo>
                          <a:pt x="4911048" y="1088707"/>
                          <a:pt x="1989613" y="796911"/>
                          <a:pt x="0" y="954107"/>
                        </a:cubicBezTo>
                        <a:cubicBezTo>
                          <a:pt x="-43891" y="538027"/>
                          <a:pt x="-41729" y="40040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By leveraging </a:t>
            </a:r>
            <a:r>
              <a:rPr lang="en-US" sz="2800" b="1" dirty="0"/>
              <a:t>network topology</a:t>
            </a:r>
            <a:r>
              <a:rPr lang="en-US" sz="2800" dirty="0"/>
              <a:t>,</a:t>
            </a:r>
            <a:r>
              <a:rPr lang="en-US" sz="2800" b="1" dirty="0"/>
              <a:t> </a:t>
            </a:r>
            <a:r>
              <a:rPr lang="en-US" sz="2800" dirty="0"/>
              <a:t>we can design and implement better data processing algorithms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830B19-9882-DD4A-A38B-5607F4551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23" y="3945037"/>
            <a:ext cx="2455849" cy="21955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4D404-36D3-DE4C-8D25-D3FFD02B11BC}"/>
              </a:ext>
            </a:extLst>
          </p:cNvPr>
          <p:cNvSpPr txBox="1"/>
          <p:nvPr/>
        </p:nvSpPr>
        <p:spPr>
          <a:xfrm>
            <a:off x="2933372" y="4329290"/>
            <a:ext cx="57709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1A2AC"/>
                </a:solidFill>
              </a:rPr>
              <a:t>[CIDR 2020] </a:t>
            </a:r>
            <a:r>
              <a:rPr lang="en-US" sz="2000" i="1" dirty="0"/>
              <a:t>Topology-aware Parallel Data Processing: Models, Algorithms and Systems at Scale </a:t>
            </a:r>
          </a:p>
          <a:p>
            <a:r>
              <a:rPr lang="en-US" sz="2000" dirty="0">
                <a:solidFill>
                  <a:srgbClr val="31A2AC"/>
                </a:solidFill>
              </a:rPr>
              <a:t>[PODS 2021] </a:t>
            </a:r>
            <a:r>
              <a:rPr lang="en-US" sz="2000" i="1" dirty="0"/>
              <a:t>Algorithms for a Topology-aware Massively Parallel Computation Model</a:t>
            </a:r>
          </a:p>
        </p:txBody>
      </p:sp>
    </p:spTree>
    <p:extLst>
      <p:ext uri="{BB962C8B-B14F-4D97-AF65-F5344CB8AC3E}">
        <p14:creationId xmlns:p14="http://schemas.microsoft.com/office/powerpoint/2010/main" val="227839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2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9018" y="1791447"/>
            <a:ext cx="7848872" cy="4219456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Efficient Data Analytics</a:t>
            </a:r>
          </a:p>
          <a:p>
            <a:pPr lvl="1"/>
            <a:r>
              <a:rPr lang="en-US" sz="2200" dirty="0"/>
              <a:t>smart materialization techniques [talk by </a:t>
            </a:r>
            <a:r>
              <a:rPr lang="en-US" sz="2200" b="1" dirty="0" err="1"/>
              <a:t>Shaleen</a:t>
            </a:r>
            <a:r>
              <a:rPr lang="en-US" sz="2200" dirty="0"/>
              <a:t>]</a:t>
            </a:r>
          </a:p>
          <a:p>
            <a:pPr lvl="1"/>
            <a:r>
              <a:rPr lang="en-US" sz="2200" dirty="0"/>
              <a:t>fast analytics with </a:t>
            </a:r>
            <a:r>
              <a:rPr lang="en-US" sz="2200" dirty="0" err="1"/>
              <a:t>Datalog</a:t>
            </a:r>
            <a:r>
              <a:rPr lang="en-US" sz="2200" dirty="0"/>
              <a:t> [talk by </a:t>
            </a:r>
            <a:r>
              <a:rPr lang="en-US" sz="2200" b="1" dirty="0" err="1"/>
              <a:t>Zhiwei</a:t>
            </a:r>
            <a:r>
              <a:rPr lang="en-US" sz="2200" dirty="0"/>
              <a:t>]</a:t>
            </a:r>
          </a:p>
          <a:p>
            <a:r>
              <a:rPr lang="en-US" sz="2600" dirty="0"/>
              <a:t>Uncertain Data</a:t>
            </a:r>
          </a:p>
          <a:p>
            <a:pPr lvl="1"/>
            <a:r>
              <a:rPr lang="en-US" sz="2200" dirty="0"/>
              <a:t>consistent query answering [talk by </a:t>
            </a:r>
            <a:r>
              <a:rPr lang="en-US" sz="2200" b="1" dirty="0" err="1"/>
              <a:t>Xiating</a:t>
            </a:r>
            <a:r>
              <a:rPr lang="en-US" sz="2200" dirty="0"/>
              <a:t>]</a:t>
            </a:r>
          </a:p>
          <a:p>
            <a:pPr lvl="1"/>
            <a:r>
              <a:rPr lang="en-US" sz="2200" dirty="0"/>
              <a:t>certified robustness for ML tasks</a:t>
            </a:r>
          </a:p>
          <a:p>
            <a:r>
              <a:rPr lang="en-US" sz="2600" dirty="0"/>
              <a:t>Data Pricing</a:t>
            </a:r>
          </a:p>
          <a:p>
            <a:r>
              <a:rPr lang="en-US" sz="2600" dirty="0"/>
              <a:t>Parallel Data Processing </a:t>
            </a:r>
          </a:p>
          <a:p>
            <a:pPr lvl="1"/>
            <a:r>
              <a:rPr lang="en-US" sz="2200" dirty="0"/>
              <a:t>Topology-aware data processing [</a:t>
            </a:r>
            <a:r>
              <a:rPr lang="en-US" sz="2200" b="1" dirty="0"/>
              <a:t>this talk!</a:t>
            </a:r>
            <a:r>
              <a:rPr lang="en-US" sz="2200" dirty="0"/>
              <a:t>]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research in the group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84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3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136894"/>
            <a:ext cx="7848872" cy="1580138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/>
            <a:r>
              <a:rPr lang="en-US" sz="2800" dirty="0"/>
              <a:t>To scale data processing we need more cores</a:t>
            </a:r>
          </a:p>
          <a:p>
            <a:pPr marL="514350" indent="-457200"/>
            <a:r>
              <a:rPr lang="en-US" sz="2800" dirty="0"/>
              <a:t>Both theory and practice assume that everything is homogeneous and the topology is uniform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motivation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A04456E-207B-D540-A28F-F03BE0709D75}"/>
              </a:ext>
            </a:extLst>
          </p:cNvPr>
          <p:cNvSpPr txBox="1"/>
          <p:nvPr/>
        </p:nvSpPr>
        <p:spPr>
          <a:xfrm>
            <a:off x="1547664" y="4293096"/>
            <a:ext cx="5904656" cy="95410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904656"/>
                      <a:gd name="connsiteY0" fmla="*/ 0 h 954107"/>
                      <a:gd name="connsiteX1" fmla="*/ 5904656 w 5904656"/>
                      <a:gd name="connsiteY1" fmla="*/ 0 h 954107"/>
                      <a:gd name="connsiteX2" fmla="*/ 5904656 w 5904656"/>
                      <a:gd name="connsiteY2" fmla="*/ 954107 h 954107"/>
                      <a:gd name="connsiteX3" fmla="*/ 0 w 5904656"/>
                      <a:gd name="connsiteY3" fmla="*/ 954107 h 954107"/>
                      <a:gd name="connsiteX4" fmla="*/ 0 w 5904656"/>
                      <a:gd name="connsiteY4" fmla="*/ 0 h 954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904656" h="954107" fill="none" extrusionOk="0">
                        <a:moveTo>
                          <a:pt x="0" y="0"/>
                        </a:moveTo>
                        <a:cubicBezTo>
                          <a:pt x="796724" y="-49533"/>
                          <a:pt x="4821793" y="-14809"/>
                          <a:pt x="5904656" y="0"/>
                        </a:cubicBezTo>
                        <a:cubicBezTo>
                          <a:pt x="5851537" y="220205"/>
                          <a:pt x="5911379" y="797800"/>
                          <a:pt x="5904656" y="954107"/>
                        </a:cubicBezTo>
                        <a:cubicBezTo>
                          <a:pt x="5174701" y="905876"/>
                          <a:pt x="2398368" y="1038562"/>
                          <a:pt x="0" y="954107"/>
                        </a:cubicBezTo>
                        <a:cubicBezTo>
                          <a:pt x="-80091" y="746160"/>
                          <a:pt x="-72917" y="445232"/>
                          <a:pt x="0" y="0"/>
                        </a:cubicBezTo>
                        <a:close/>
                      </a:path>
                      <a:path w="5904656" h="954107" stroke="0" extrusionOk="0">
                        <a:moveTo>
                          <a:pt x="0" y="0"/>
                        </a:moveTo>
                        <a:cubicBezTo>
                          <a:pt x="1977183" y="118645"/>
                          <a:pt x="3295027" y="116012"/>
                          <a:pt x="5904656" y="0"/>
                        </a:cubicBezTo>
                        <a:cubicBezTo>
                          <a:pt x="5827418" y="423687"/>
                          <a:pt x="5925495" y="494046"/>
                          <a:pt x="5904656" y="954107"/>
                        </a:cubicBezTo>
                        <a:cubicBezTo>
                          <a:pt x="4911048" y="1088707"/>
                          <a:pt x="1989613" y="796911"/>
                          <a:pt x="0" y="954107"/>
                        </a:cubicBezTo>
                        <a:cubicBezTo>
                          <a:pt x="-43891" y="538027"/>
                          <a:pt x="-41729" y="40040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Can we leverage </a:t>
            </a:r>
            <a:r>
              <a:rPr lang="en-US" sz="2800" b="1" dirty="0"/>
              <a:t>network topology </a:t>
            </a:r>
            <a:r>
              <a:rPr lang="en-US" sz="2800" dirty="0"/>
              <a:t>to make data processing faster?</a:t>
            </a:r>
          </a:p>
        </p:txBody>
      </p:sp>
    </p:spTree>
    <p:extLst>
      <p:ext uri="{BB962C8B-B14F-4D97-AF65-F5344CB8AC3E}">
        <p14:creationId xmlns:p14="http://schemas.microsoft.com/office/powerpoint/2010/main" val="222751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4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topologies in the wild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44CF352-CDB0-F945-8AAD-AB5869DAC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4406020"/>
            <a:ext cx="2159757" cy="7407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C3E670-D73F-FB4C-B855-91186A8A8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521" y="2543043"/>
            <a:ext cx="1499413" cy="7108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342D93-7A16-7F40-898E-5572024EA99E}"/>
              </a:ext>
            </a:extLst>
          </p:cNvPr>
          <p:cNvSpPr txBox="1"/>
          <p:nvPr/>
        </p:nvSpPr>
        <p:spPr>
          <a:xfrm>
            <a:off x="1289391" y="1711237"/>
            <a:ext cx="721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F1C1C"/>
                </a:solidFill>
              </a:rPr>
              <a:t>trees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FF70DD-F001-C042-B1CE-0C379154BF49}"/>
              </a:ext>
            </a:extLst>
          </p:cNvPr>
          <p:cNvSpPr txBox="1"/>
          <p:nvPr/>
        </p:nvSpPr>
        <p:spPr>
          <a:xfrm>
            <a:off x="2294777" y="2416934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6CF437-EDCE-1B4B-A3BB-26230C995AEB}"/>
              </a:ext>
            </a:extLst>
          </p:cNvPr>
          <p:cNvSpPr txBox="1"/>
          <p:nvPr/>
        </p:nvSpPr>
        <p:spPr>
          <a:xfrm>
            <a:off x="2399934" y="4093247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fat tree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CB31BB-FF4F-5B42-BB0D-298203B26893}"/>
              </a:ext>
            </a:extLst>
          </p:cNvPr>
          <p:cNvSpPr txBox="1"/>
          <p:nvPr/>
        </p:nvSpPr>
        <p:spPr>
          <a:xfrm>
            <a:off x="3868749" y="1732166"/>
            <a:ext cx="1627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F1C1C"/>
                </a:solidFill>
              </a:rPr>
              <a:t>planar graphs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B58C5A8-7EDA-9642-90E5-2641D61A28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3196" y="4175438"/>
            <a:ext cx="1566140" cy="74074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10CFCF2-C9AB-554A-914C-C91D2A54D772}"/>
              </a:ext>
            </a:extLst>
          </p:cNvPr>
          <p:cNvSpPr txBox="1"/>
          <p:nvPr/>
        </p:nvSpPr>
        <p:spPr>
          <a:xfrm>
            <a:off x="4746553" y="5146763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2D-torus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35E3AC6-71CE-184A-A560-442D4BB7EE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6934" y="2326204"/>
            <a:ext cx="1073646" cy="11712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56863DB-6007-EC4C-A18F-5621E9919869}"/>
              </a:ext>
            </a:extLst>
          </p:cNvPr>
          <p:cNvSpPr txBox="1"/>
          <p:nvPr/>
        </p:nvSpPr>
        <p:spPr>
          <a:xfrm>
            <a:off x="5216233" y="2498350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grid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3E94A6-B31E-AB48-9F0C-10D331AF56ED}"/>
              </a:ext>
            </a:extLst>
          </p:cNvPr>
          <p:cNvSpPr txBox="1"/>
          <p:nvPr/>
        </p:nvSpPr>
        <p:spPr>
          <a:xfrm>
            <a:off x="6651264" y="1711237"/>
            <a:ext cx="1263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F1C1C"/>
                </a:solidFill>
              </a:rPr>
              <a:t>high-radix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2772998-61E3-204D-AE9C-D7ED70CB5B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5817" y="2617257"/>
            <a:ext cx="2074382" cy="185451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41E5659-3AA1-1B49-8655-5294F66251E6}"/>
              </a:ext>
            </a:extLst>
          </p:cNvPr>
          <p:cNvSpPr/>
          <p:nvPr/>
        </p:nvSpPr>
        <p:spPr>
          <a:xfrm>
            <a:off x="873814" y="5516095"/>
            <a:ext cx="7812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457200"/>
            <a:r>
              <a:rPr lang="en-US" b="1" dirty="0"/>
              <a:t>macro-level</a:t>
            </a:r>
            <a:r>
              <a:rPr lang="en-US" dirty="0"/>
              <a:t>: datacenters, clusters		</a:t>
            </a:r>
          </a:p>
          <a:p>
            <a:pPr marL="514350" indent="-457200"/>
            <a:r>
              <a:rPr lang="en-US" b="1" dirty="0"/>
              <a:t>micro-level</a:t>
            </a:r>
            <a:r>
              <a:rPr lang="en-US" dirty="0"/>
              <a:t>: on-chip interconnect</a:t>
            </a:r>
          </a:p>
        </p:txBody>
      </p:sp>
    </p:spTree>
    <p:extLst>
      <p:ext uri="{BB962C8B-B14F-4D97-AF65-F5344CB8AC3E}">
        <p14:creationId xmlns:p14="http://schemas.microsoft.com/office/powerpoint/2010/main" val="196012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5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136894"/>
            <a:ext cx="7848872" cy="2804274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Parallel models (</a:t>
            </a:r>
            <a:r>
              <a:rPr lang="en-US" sz="2600" dirty="0">
                <a:solidFill>
                  <a:srgbClr val="AF1C1C"/>
                </a:solidFill>
              </a:rPr>
              <a:t>MPC</a:t>
            </a:r>
            <a:r>
              <a:rPr lang="en-US" sz="2600" dirty="0"/>
              <a:t>, </a:t>
            </a:r>
            <a:r>
              <a:rPr lang="en-US" sz="2600" dirty="0">
                <a:solidFill>
                  <a:srgbClr val="AF1C1C"/>
                </a:solidFill>
              </a:rPr>
              <a:t>BSP</a:t>
            </a:r>
            <a:r>
              <a:rPr lang="en-US" sz="2600" dirty="0"/>
              <a:t>, </a:t>
            </a:r>
            <a:r>
              <a:rPr lang="en-US" sz="2600" dirty="0">
                <a:solidFill>
                  <a:srgbClr val="AF1C1C"/>
                </a:solidFill>
              </a:rPr>
              <a:t>PRAM</a:t>
            </a:r>
            <a:r>
              <a:rPr lang="en-US" sz="2600" dirty="0"/>
              <a:t>) typically assume that everything is </a:t>
            </a:r>
            <a:r>
              <a:rPr lang="en-US" sz="2600" b="1" dirty="0"/>
              <a:t>uniform</a:t>
            </a:r>
            <a:r>
              <a:rPr lang="en-US" sz="2600" dirty="0"/>
              <a:t>:</a:t>
            </a:r>
          </a:p>
          <a:p>
            <a:r>
              <a:rPr lang="en-US" sz="2600" dirty="0"/>
              <a:t>every node can compute</a:t>
            </a:r>
          </a:p>
          <a:p>
            <a:r>
              <a:rPr lang="en-US" sz="2600" dirty="0"/>
              <a:t>every node has the same processing power/memory</a:t>
            </a:r>
            <a:endParaRPr lang="en-US" sz="2200" dirty="0">
              <a:solidFill>
                <a:srgbClr val="AF1C1C"/>
              </a:solidFill>
            </a:endParaRPr>
          </a:p>
          <a:p>
            <a:r>
              <a:rPr lang="en-US" sz="2600" dirty="0"/>
              <a:t>every node can talk to any other node with the same cost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prior models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35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the model: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6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844824"/>
            <a:ext cx="7848872" cy="625017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r>
              <a:rPr lang="en-US" sz="2600" dirty="0"/>
              <a:t>The topology is modeled by a directed graph </a:t>
            </a:r>
            <a:r>
              <a:rPr lang="en-US" sz="2600" b="1" dirty="0"/>
              <a:t>G</a:t>
            </a:r>
            <a:r>
              <a:rPr lang="en-US" sz="2600" dirty="0"/>
              <a:t> 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5FBDE24-0038-E24A-B624-2F36800F03D0}"/>
              </a:ext>
            </a:extLst>
          </p:cNvPr>
          <p:cNvCxnSpPr>
            <a:cxnSpLocks/>
          </p:cNvCxnSpPr>
          <p:nvPr/>
        </p:nvCxnSpPr>
        <p:spPr>
          <a:xfrm>
            <a:off x="2982394" y="4253418"/>
            <a:ext cx="10073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14ED86E-3C34-F841-A64A-62A56EF4F23D}"/>
              </a:ext>
            </a:extLst>
          </p:cNvPr>
          <p:cNvCxnSpPr>
            <a:cxnSpLocks/>
          </p:cNvCxnSpPr>
          <p:nvPr/>
        </p:nvCxnSpPr>
        <p:spPr>
          <a:xfrm flipH="1">
            <a:off x="2960393" y="4376695"/>
            <a:ext cx="102933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73DE7CE-DFC5-5746-BEAB-D6546457C662}"/>
              </a:ext>
            </a:extLst>
          </p:cNvPr>
          <p:cNvCxnSpPr>
            <a:cxnSpLocks/>
          </p:cNvCxnSpPr>
          <p:nvPr/>
        </p:nvCxnSpPr>
        <p:spPr>
          <a:xfrm flipV="1">
            <a:off x="1953328" y="4422008"/>
            <a:ext cx="652731" cy="564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5F7F07F-3214-6A43-BCB8-46DBE52F2AE6}"/>
              </a:ext>
            </a:extLst>
          </p:cNvPr>
          <p:cNvCxnSpPr>
            <a:cxnSpLocks/>
          </p:cNvCxnSpPr>
          <p:nvPr/>
        </p:nvCxnSpPr>
        <p:spPr>
          <a:xfrm flipH="1">
            <a:off x="2028346" y="4515193"/>
            <a:ext cx="683493" cy="5830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180E9CE-4BC7-6444-AB3C-9D4C0A067A3B}"/>
              </a:ext>
            </a:extLst>
          </p:cNvPr>
          <p:cNvCxnSpPr>
            <a:cxnSpLocks/>
          </p:cNvCxnSpPr>
          <p:nvPr/>
        </p:nvCxnSpPr>
        <p:spPr>
          <a:xfrm>
            <a:off x="2021834" y="3499445"/>
            <a:ext cx="669063" cy="6766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1429C9CC-546B-6F4A-BEFD-8BE39134776F}"/>
              </a:ext>
            </a:extLst>
          </p:cNvPr>
          <p:cNvSpPr txBox="1"/>
          <p:nvPr/>
        </p:nvSpPr>
        <p:spPr>
          <a:xfrm>
            <a:off x="3304382" y="2862155"/>
            <a:ext cx="5001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AF1C1C"/>
                </a:solidFill>
              </a:rPr>
              <a:t>compute nodes</a:t>
            </a:r>
            <a:r>
              <a:rPr lang="en-US" dirty="0"/>
              <a:t>: store data + perform computation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0FD4FD2-A8A5-FF4A-984F-06B8BB6C64C4}"/>
              </a:ext>
            </a:extLst>
          </p:cNvPr>
          <p:cNvSpPr txBox="1"/>
          <p:nvPr/>
        </p:nvSpPr>
        <p:spPr>
          <a:xfrm>
            <a:off x="3320271" y="5474211"/>
            <a:ext cx="4277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each link </a:t>
            </a:r>
            <a:r>
              <a:rPr lang="en-US" b="1" dirty="0"/>
              <a:t>e</a:t>
            </a:r>
            <a:r>
              <a:rPr lang="en-US" dirty="0"/>
              <a:t> is associated with </a:t>
            </a:r>
            <a:r>
              <a:rPr lang="en-US" dirty="0">
                <a:solidFill>
                  <a:srgbClr val="AF1C1C"/>
                </a:solidFill>
              </a:rPr>
              <a:t>bandwidth</a:t>
            </a:r>
            <a:r>
              <a:rPr lang="en-US" dirty="0"/>
              <a:t> </a:t>
            </a:r>
            <a:r>
              <a:rPr lang="en-US" b="1" dirty="0"/>
              <a:t>w</a:t>
            </a:r>
            <a:r>
              <a:rPr lang="en-US" b="1" baseline="-25000" dirty="0"/>
              <a:t>e</a:t>
            </a:r>
            <a:endParaRPr lang="en-US" b="1" dirty="0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DAF9CFF-29F4-434A-96CB-6F3EC47310E4}"/>
              </a:ext>
            </a:extLst>
          </p:cNvPr>
          <p:cNvCxnSpPr>
            <a:cxnSpLocks/>
          </p:cNvCxnSpPr>
          <p:nvPr/>
        </p:nvCxnSpPr>
        <p:spPr>
          <a:xfrm>
            <a:off x="4405915" y="4380813"/>
            <a:ext cx="633042" cy="54082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1CACCAC-2560-2345-9207-D9F4E70CC12E}"/>
              </a:ext>
            </a:extLst>
          </p:cNvPr>
          <p:cNvCxnSpPr>
            <a:cxnSpLocks/>
          </p:cNvCxnSpPr>
          <p:nvPr/>
        </p:nvCxnSpPr>
        <p:spPr>
          <a:xfrm flipH="1" flipV="1">
            <a:off x="4300135" y="4480292"/>
            <a:ext cx="637617" cy="52739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9BAC910-5A87-CB48-B14E-694983EF7C1C}"/>
              </a:ext>
            </a:extLst>
          </p:cNvPr>
          <p:cNvCxnSpPr>
            <a:cxnSpLocks/>
          </p:cNvCxnSpPr>
          <p:nvPr/>
        </p:nvCxnSpPr>
        <p:spPr>
          <a:xfrm flipV="1">
            <a:off x="4262928" y="3533402"/>
            <a:ext cx="714176" cy="6334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91CFC75-3D16-3D4C-9932-B55EB34B6CF8}"/>
              </a:ext>
            </a:extLst>
          </p:cNvPr>
          <p:cNvCxnSpPr>
            <a:cxnSpLocks/>
          </p:cNvCxnSpPr>
          <p:nvPr/>
        </p:nvCxnSpPr>
        <p:spPr>
          <a:xfrm flipH="1">
            <a:off x="4374542" y="3666306"/>
            <a:ext cx="683493" cy="5830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1">
            <a:extLst>
              <a:ext uri="{FF2B5EF4-FFF2-40B4-BE49-F238E27FC236}">
                <a16:creationId xmlns:a16="http://schemas.microsoft.com/office/drawing/2014/main" id="{32836DF1-7C59-4442-A457-E8DC7C4DB68D}"/>
              </a:ext>
            </a:extLst>
          </p:cNvPr>
          <p:cNvSpPr/>
          <p:nvPr/>
        </p:nvSpPr>
        <p:spPr>
          <a:xfrm>
            <a:off x="1635900" y="3291840"/>
            <a:ext cx="274320" cy="274320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370860D8-A824-1446-99D5-4266BDADFCF0}"/>
              </a:ext>
            </a:extLst>
          </p:cNvPr>
          <p:cNvSpPr/>
          <p:nvPr/>
        </p:nvSpPr>
        <p:spPr>
          <a:xfrm>
            <a:off x="1635900" y="4979121"/>
            <a:ext cx="274320" cy="274320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ECF991FD-3717-BF43-84AE-E5A6920CFEA2}"/>
              </a:ext>
            </a:extLst>
          </p:cNvPr>
          <p:cNvSpPr/>
          <p:nvPr/>
        </p:nvSpPr>
        <p:spPr>
          <a:xfrm>
            <a:off x="5006631" y="3362285"/>
            <a:ext cx="274320" cy="274320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6212A549-1A74-C54A-B172-5C303D50DB6C}"/>
              </a:ext>
            </a:extLst>
          </p:cNvPr>
          <p:cNvSpPr/>
          <p:nvPr/>
        </p:nvSpPr>
        <p:spPr>
          <a:xfrm>
            <a:off x="5006631" y="4961077"/>
            <a:ext cx="274320" cy="274320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4E524CB-32ED-0C43-BE69-B851B6B4EFF9}"/>
              </a:ext>
            </a:extLst>
          </p:cNvPr>
          <p:cNvSpPr/>
          <p:nvPr/>
        </p:nvSpPr>
        <p:spPr>
          <a:xfrm>
            <a:off x="2642366" y="4193881"/>
            <a:ext cx="274320" cy="27432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0127764-E040-9746-A0FE-8CCDA1572BB8}"/>
              </a:ext>
            </a:extLst>
          </p:cNvPr>
          <p:cNvSpPr/>
          <p:nvPr/>
        </p:nvSpPr>
        <p:spPr>
          <a:xfrm>
            <a:off x="4033435" y="4190119"/>
            <a:ext cx="274320" cy="27432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027B6E9-9DFB-D64A-A116-95C7939E1456}"/>
              </a:ext>
            </a:extLst>
          </p:cNvPr>
          <p:cNvCxnSpPr>
            <a:cxnSpLocks/>
          </p:cNvCxnSpPr>
          <p:nvPr/>
        </p:nvCxnSpPr>
        <p:spPr>
          <a:xfrm flipH="1" flipV="1">
            <a:off x="1910220" y="3575345"/>
            <a:ext cx="663051" cy="66755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A5893BA-2200-EC4E-8D4B-E5F1D9523A20}"/>
              </a:ext>
            </a:extLst>
          </p:cNvPr>
          <p:cNvSpPr txBox="1"/>
          <p:nvPr/>
        </p:nvSpPr>
        <p:spPr>
          <a:xfrm>
            <a:off x="3393832" y="3938115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99F1787-B6CC-9949-A3DA-F207079FCDB8}"/>
              </a:ext>
            </a:extLst>
          </p:cNvPr>
          <p:cNvSpPr txBox="1"/>
          <p:nvPr/>
        </p:nvSpPr>
        <p:spPr>
          <a:xfrm>
            <a:off x="3389907" y="4334832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C194ED9-D2A6-A644-88AA-C9E9F333B6C3}"/>
              </a:ext>
            </a:extLst>
          </p:cNvPr>
          <p:cNvSpPr txBox="1"/>
          <p:nvPr/>
        </p:nvSpPr>
        <p:spPr>
          <a:xfrm>
            <a:off x="2324164" y="354298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B64504B-29C6-B747-B0CC-00768D248335}"/>
              </a:ext>
            </a:extLst>
          </p:cNvPr>
          <p:cNvSpPr txBox="1"/>
          <p:nvPr/>
        </p:nvSpPr>
        <p:spPr>
          <a:xfrm>
            <a:off x="2100505" y="3899933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20AA4E8-6C58-C54F-8748-C4157368B5B9}"/>
              </a:ext>
            </a:extLst>
          </p:cNvPr>
          <p:cNvSpPr txBox="1"/>
          <p:nvPr/>
        </p:nvSpPr>
        <p:spPr>
          <a:xfrm>
            <a:off x="2024714" y="43956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A85BBAA-2FED-474A-ACBF-67266E409D9E}"/>
              </a:ext>
            </a:extLst>
          </p:cNvPr>
          <p:cNvSpPr txBox="1"/>
          <p:nvPr/>
        </p:nvSpPr>
        <p:spPr>
          <a:xfrm>
            <a:off x="2296700" y="473305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068F1C2-BFC8-384E-94E4-97F4B30AAE52}"/>
              </a:ext>
            </a:extLst>
          </p:cNvPr>
          <p:cNvSpPr txBox="1"/>
          <p:nvPr/>
        </p:nvSpPr>
        <p:spPr>
          <a:xfrm>
            <a:off x="4405915" y="351334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71985-0275-AF4A-94EF-BAEBBC61C18A}"/>
              </a:ext>
            </a:extLst>
          </p:cNvPr>
          <p:cNvSpPr txBox="1"/>
          <p:nvPr/>
        </p:nvSpPr>
        <p:spPr>
          <a:xfrm>
            <a:off x="4689324" y="385438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F7A84E1-8E72-5C41-B9FC-4CE82B58EF68}"/>
              </a:ext>
            </a:extLst>
          </p:cNvPr>
          <p:cNvSpPr txBox="1"/>
          <p:nvPr/>
        </p:nvSpPr>
        <p:spPr>
          <a:xfrm>
            <a:off x="4769173" y="43956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C2D5013-4DC5-764D-BE6D-78C310A320EE}"/>
              </a:ext>
            </a:extLst>
          </p:cNvPr>
          <p:cNvSpPr txBox="1"/>
          <p:nvPr/>
        </p:nvSpPr>
        <p:spPr>
          <a:xfrm>
            <a:off x="4427426" y="469976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A3E159E-590F-6140-A7C4-E6A87C1281D2}"/>
              </a:ext>
            </a:extLst>
          </p:cNvPr>
          <p:cNvSpPr txBox="1"/>
          <p:nvPr/>
        </p:nvSpPr>
        <p:spPr>
          <a:xfrm>
            <a:off x="1607287" y="321156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</a:t>
            </a:r>
            <a:r>
              <a:rPr lang="en-US" baseline="-25000" dirty="0">
                <a:solidFill>
                  <a:schemeClr val="bg1"/>
                </a:solidFill>
              </a:rPr>
              <a:t>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8634E60-62AE-804D-9D86-713B8B9E4B01}"/>
              </a:ext>
            </a:extLst>
          </p:cNvPr>
          <p:cNvSpPr txBox="1"/>
          <p:nvPr/>
        </p:nvSpPr>
        <p:spPr>
          <a:xfrm>
            <a:off x="1600478" y="4913571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61DE1E7-50DB-1146-88A7-495F3C7DFEEC}"/>
              </a:ext>
            </a:extLst>
          </p:cNvPr>
          <p:cNvSpPr txBox="1"/>
          <p:nvPr/>
        </p:nvSpPr>
        <p:spPr>
          <a:xfrm>
            <a:off x="4956079" y="329288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FCDE7A9-D477-C641-ADB0-11903B6F311C}"/>
              </a:ext>
            </a:extLst>
          </p:cNvPr>
          <p:cNvSpPr txBox="1"/>
          <p:nvPr/>
        </p:nvSpPr>
        <p:spPr>
          <a:xfrm>
            <a:off x="4956079" y="488668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</a:t>
            </a:r>
            <a:r>
              <a:rPr lang="en-US" baseline="-25000" dirty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25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7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136894"/>
            <a:ext cx="7848872" cy="3164314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the input data is initially distributed across the compute nodes</a:t>
            </a:r>
          </a:p>
          <a:p>
            <a:r>
              <a:rPr lang="en-US" sz="2600" dirty="0"/>
              <a:t>an algorithm proceeds in sequential </a:t>
            </a:r>
            <a:r>
              <a:rPr lang="en-US" sz="2600" dirty="0">
                <a:solidFill>
                  <a:srgbClr val="AF1C1C"/>
                </a:solidFill>
              </a:rPr>
              <a:t>rounds</a:t>
            </a:r>
          </a:p>
          <a:p>
            <a:r>
              <a:rPr lang="en-US" sz="2600" b="1" dirty="0"/>
              <a:t>at every round:</a:t>
            </a:r>
          </a:p>
          <a:p>
            <a:pPr lvl="1"/>
            <a:r>
              <a:rPr lang="en-US" sz="2200" dirty="0"/>
              <a:t>the compute nodes perform local computation</a:t>
            </a:r>
          </a:p>
          <a:p>
            <a:pPr lvl="1"/>
            <a:r>
              <a:rPr lang="en-US" sz="2200" dirty="0"/>
              <a:t>global communication to exchange data</a:t>
            </a:r>
          </a:p>
          <a:p>
            <a:pPr lvl="1"/>
            <a:endParaRPr lang="en-US" sz="2200" dirty="0">
              <a:solidFill>
                <a:srgbClr val="AF1C1C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the model: computation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007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cs typeface="Corbel" charset="0"/>
              </a:rPr>
              <a:t>8</a:t>
            </a:fld>
            <a:endParaRPr lang="en-US" dirty="0">
              <a:solidFill>
                <a:srgbClr val="2F2F28"/>
              </a:solidFill>
              <a:cs typeface="Corbe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136894"/>
            <a:ext cx="7848872" cy="2660258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/>
            <a:r>
              <a:rPr lang="en-US" sz="2600" b="1" dirty="0"/>
              <a:t>cost</a:t>
            </a:r>
            <a:r>
              <a:rPr lang="en-US" sz="2600" dirty="0"/>
              <a:t> = </a:t>
            </a:r>
            <a:r>
              <a:rPr lang="en-US" sz="2600" b="1" dirty="0"/>
              <a:t>cost </a:t>
            </a:r>
            <a:r>
              <a:rPr lang="en-US" sz="2600" dirty="0"/>
              <a:t>(round 1) + </a:t>
            </a:r>
            <a:r>
              <a:rPr lang="en-US" sz="2600" b="1" dirty="0"/>
              <a:t>cost </a:t>
            </a:r>
            <a:r>
              <a:rPr lang="en-US" sz="2600" dirty="0"/>
              <a:t>(round 2) + …</a:t>
            </a:r>
          </a:p>
          <a:p>
            <a:pPr marL="514350" indent="-457200"/>
            <a:r>
              <a:rPr lang="en-US" sz="2600" dirty="0"/>
              <a:t>Y</a:t>
            </a:r>
            <a:r>
              <a:rPr lang="en-US" sz="2600" baseline="-25000" dirty="0"/>
              <a:t>i</a:t>
            </a:r>
            <a:r>
              <a:rPr lang="en-US" sz="2600" dirty="0"/>
              <a:t>(</a:t>
            </a:r>
            <a:r>
              <a:rPr lang="en-US" sz="2600" i="1" dirty="0"/>
              <a:t>e</a:t>
            </a:r>
            <a:r>
              <a:rPr lang="en-US" sz="2600" dirty="0"/>
              <a:t>) = data (in bits) that crosses link </a:t>
            </a:r>
            <a:r>
              <a:rPr lang="en-US" sz="2600" i="1" dirty="0"/>
              <a:t>e</a:t>
            </a:r>
            <a:r>
              <a:rPr lang="en-US" sz="2600" dirty="0"/>
              <a:t> during round </a:t>
            </a:r>
            <a:r>
              <a:rPr lang="en-US" sz="2600" dirty="0" err="1"/>
              <a:t>i</a:t>
            </a:r>
            <a:endParaRPr lang="en-US" sz="2600" dirty="0"/>
          </a:p>
          <a:p>
            <a:pPr marL="57150" indent="0">
              <a:buNone/>
            </a:pPr>
            <a:r>
              <a:rPr lang="en-US" sz="2600" dirty="0"/>
              <a:t>				</a:t>
            </a:r>
          </a:p>
          <a:p>
            <a:pPr marL="57150" indent="0">
              <a:buNone/>
            </a:pPr>
            <a:r>
              <a:rPr lang="en-US" sz="2600" b="1" dirty="0"/>
              <a:t>				cost </a:t>
            </a:r>
            <a:r>
              <a:rPr lang="en-US" sz="2600" dirty="0"/>
              <a:t>(round </a:t>
            </a:r>
            <a:r>
              <a:rPr lang="en-US" sz="2600" dirty="0" err="1"/>
              <a:t>i</a:t>
            </a:r>
            <a:r>
              <a:rPr lang="en-US" sz="2600" dirty="0"/>
              <a:t>) = </a:t>
            </a:r>
            <a:r>
              <a:rPr lang="en-US" sz="2600" dirty="0" err="1"/>
              <a:t>max</a:t>
            </a:r>
            <a:r>
              <a:rPr lang="en-US" sz="2600" i="1" baseline="-25000" dirty="0" err="1"/>
              <a:t>e</a:t>
            </a:r>
            <a:r>
              <a:rPr lang="en-US" sz="2600" dirty="0"/>
              <a:t> | Y</a:t>
            </a:r>
            <a:r>
              <a:rPr lang="en-US" sz="2600" baseline="-25000" dirty="0"/>
              <a:t>i</a:t>
            </a:r>
            <a:r>
              <a:rPr lang="en-US" sz="2600" dirty="0"/>
              <a:t>(</a:t>
            </a:r>
            <a:r>
              <a:rPr lang="en-US" sz="2600" i="1" dirty="0"/>
              <a:t>e</a:t>
            </a:r>
            <a:r>
              <a:rPr lang="en-US" sz="2600" dirty="0"/>
              <a:t>)| / w</a:t>
            </a:r>
            <a:r>
              <a:rPr lang="en-US" sz="2600" i="1" baseline="-25000" dirty="0"/>
              <a:t>e</a:t>
            </a:r>
          </a:p>
          <a:p>
            <a:pPr marL="57150" indent="0">
              <a:buNone/>
            </a:pPr>
            <a:endParaRPr lang="en-US" sz="2600" baseline="-250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cs typeface="Corbel" charset="0"/>
              </a:rPr>
              <a:t>the model: cost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8432DCB-9141-5947-A927-A623B0107F35}"/>
              </a:ext>
            </a:extLst>
          </p:cNvPr>
          <p:cNvSpPr txBox="1"/>
          <p:nvPr/>
        </p:nvSpPr>
        <p:spPr>
          <a:xfrm>
            <a:off x="1339666" y="4830251"/>
            <a:ext cx="6464668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514350" indent="-457200"/>
            <a:r>
              <a:rPr lang="en-US" sz="2400" dirty="0"/>
              <a:t>The cost of each round is the cost of transferring data through the most bottlenecked link </a:t>
            </a:r>
          </a:p>
        </p:txBody>
      </p:sp>
    </p:spTree>
    <p:extLst>
      <p:ext uri="{BB962C8B-B14F-4D97-AF65-F5344CB8AC3E}">
        <p14:creationId xmlns:p14="http://schemas.microsoft.com/office/powerpoint/2010/main" val="2396193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cap="small" dirty="0">
                <a:solidFill>
                  <a:srgbClr val="2F2F28"/>
                </a:solidFill>
                <a:ea typeface="Corbel" charset="0"/>
                <a:cs typeface="Corbel" charset="0"/>
              </a:rPr>
              <a:t>joins with </a:t>
            </a:r>
            <a:r>
              <a:rPr lang="en-US" cap="small" dirty="0">
                <a:solidFill>
                  <a:srgbClr val="2F2F28"/>
                </a:solidFill>
                <a:latin typeface="Corbel" charset="0"/>
                <a:ea typeface="Corbel" charset="0"/>
                <a:cs typeface="Corbel" charset="0"/>
              </a:rPr>
              <a:t>network interference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A3BA-0E98-7742-8399-1C634C282F17}" type="slidenum">
              <a:rPr lang="en-US" smtClean="0">
                <a:solidFill>
                  <a:srgbClr val="2F2F28"/>
                </a:solidFill>
                <a:latin typeface="Corbel" charset="0"/>
                <a:ea typeface="Corbel" charset="0"/>
                <a:cs typeface="Corbel" charset="0"/>
              </a:rPr>
              <a:t>9</a:t>
            </a:fld>
            <a:endParaRPr lang="en-US">
              <a:solidFill>
                <a:srgbClr val="2F2F28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15616" y="1196752"/>
            <a:ext cx="3566818" cy="18029"/>
          </a:xfrm>
          <a:prstGeom prst="line">
            <a:avLst/>
          </a:prstGeom>
          <a:ln>
            <a:solidFill>
              <a:srgbClr val="2F2F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194BC2BE-EAE5-9A49-BC3A-D56D62EDCD85}"/>
              </a:ext>
            </a:extLst>
          </p:cNvPr>
          <p:cNvSpPr txBox="1">
            <a:spLocks/>
          </p:cNvSpPr>
          <p:nvPr/>
        </p:nvSpPr>
        <p:spPr>
          <a:xfrm>
            <a:off x="457200" y="4632618"/>
            <a:ext cx="7848872" cy="1880719"/>
          </a:xfrm>
          <a:prstGeom prst="rect">
            <a:avLst/>
          </a:prstGeom>
          <a:ln w="28575" cmpd="sng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uniform hashing (topology-oblivious)</a:t>
            </a:r>
          </a:p>
          <a:p>
            <a:pPr lvl="1"/>
            <a:r>
              <a:rPr lang="en-US" sz="2200" b="1" dirty="0"/>
              <a:t>cost</a:t>
            </a:r>
            <a:r>
              <a:rPr lang="en-US" sz="2200" dirty="0"/>
              <a:t> =  N/ (p </a:t>
            </a:r>
            <a:r>
              <a:rPr lang="en-US" sz="2400" dirty="0"/>
              <a:t>×</a:t>
            </a:r>
            <a:r>
              <a:rPr lang="en-US" sz="2200" dirty="0"/>
              <a:t> </a:t>
            </a:r>
            <a:r>
              <a:rPr lang="en-US" sz="2200" dirty="0" err="1"/>
              <a:t>w</a:t>
            </a:r>
            <a:r>
              <a:rPr lang="en-US" sz="2200" baseline="-25000" dirty="0" err="1"/>
              <a:t>slowest</a:t>
            </a:r>
            <a:r>
              <a:rPr lang="en-US" sz="2200" dirty="0"/>
              <a:t>)</a:t>
            </a:r>
          </a:p>
          <a:p>
            <a:r>
              <a:rPr lang="en-US" sz="2400" dirty="0"/>
              <a:t>hashing with probability proportional to bandwidth</a:t>
            </a:r>
          </a:p>
          <a:p>
            <a:pPr lvl="1"/>
            <a:r>
              <a:rPr lang="en-US" sz="2200" b="1" dirty="0"/>
              <a:t>cost</a:t>
            </a:r>
            <a:r>
              <a:rPr lang="en-US" sz="2200" dirty="0"/>
              <a:t> = N/ (w</a:t>
            </a:r>
            <a:r>
              <a:rPr lang="en-US" sz="2200" baseline="-25000" dirty="0"/>
              <a:t>1</a:t>
            </a:r>
            <a:r>
              <a:rPr lang="en-US" sz="2200" dirty="0"/>
              <a:t> + … w</a:t>
            </a:r>
            <a:r>
              <a:rPr lang="en-US" sz="2200" baseline="-25000" dirty="0"/>
              <a:t>p</a:t>
            </a:r>
            <a:r>
              <a:rPr lang="en-US" sz="2200" dirty="0"/>
              <a:t>)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02BA44B-16A4-1B42-8C48-49938F0A6E10}"/>
              </a:ext>
            </a:extLst>
          </p:cNvPr>
          <p:cNvSpPr txBox="1"/>
          <p:nvPr/>
        </p:nvSpPr>
        <p:spPr>
          <a:xfrm>
            <a:off x="4704578" y="2927336"/>
            <a:ext cx="4091185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Compute </a:t>
            </a:r>
            <a:r>
              <a:rPr lang="en-US" sz="2000" b="1" dirty="0"/>
              <a:t>R join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N</a:t>
            </a:r>
            <a:r>
              <a:rPr lang="en-US" sz="2000" dirty="0"/>
              <a:t> = |R| +|S|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</a:t>
            </a:r>
            <a:r>
              <a:rPr lang="en-US" sz="2000" dirty="0"/>
              <a:t> compute nodes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each compute node holds </a:t>
            </a:r>
            <a:r>
              <a:rPr lang="en-US" sz="2000" b="1" dirty="0"/>
              <a:t>1/p </a:t>
            </a:r>
            <a:r>
              <a:rPr lang="en-US" sz="2000" dirty="0"/>
              <a:t>data</a:t>
            </a:r>
          </a:p>
        </p:txBody>
      </p:sp>
      <p:sp>
        <p:nvSpPr>
          <p:cNvPr id="34" name="Rectangle 8">
            <a:extLst>
              <a:ext uri="{FF2B5EF4-FFF2-40B4-BE49-F238E27FC236}">
                <a16:creationId xmlns:a16="http://schemas.microsoft.com/office/drawing/2014/main" id="{C2F72C99-176E-C043-8FFD-0C3C7B753E6E}"/>
              </a:ext>
            </a:extLst>
          </p:cNvPr>
          <p:cNvSpPr/>
          <p:nvPr/>
        </p:nvSpPr>
        <p:spPr>
          <a:xfrm>
            <a:off x="1091478" y="2912991"/>
            <a:ext cx="355238" cy="355238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6" name="Rectangle 10">
            <a:extLst>
              <a:ext uri="{FF2B5EF4-FFF2-40B4-BE49-F238E27FC236}">
                <a16:creationId xmlns:a16="http://schemas.microsoft.com/office/drawing/2014/main" id="{B722DB40-E910-CC45-ADA6-3E85CC445491}"/>
              </a:ext>
            </a:extLst>
          </p:cNvPr>
          <p:cNvSpPr/>
          <p:nvPr/>
        </p:nvSpPr>
        <p:spPr>
          <a:xfrm>
            <a:off x="2384957" y="4143152"/>
            <a:ext cx="355238" cy="355238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0" name="Rectangle 11">
            <a:extLst>
              <a:ext uri="{FF2B5EF4-FFF2-40B4-BE49-F238E27FC236}">
                <a16:creationId xmlns:a16="http://schemas.microsoft.com/office/drawing/2014/main" id="{6CF4F0A1-02D8-1947-A5B7-55307FAF0761}"/>
              </a:ext>
            </a:extLst>
          </p:cNvPr>
          <p:cNvSpPr/>
          <p:nvPr/>
        </p:nvSpPr>
        <p:spPr>
          <a:xfrm>
            <a:off x="3744046" y="2927336"/>
            <a:ext cx="355238" cy="355238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7140B5A-9880-3746-846C-706101A7E1C9}"/>
              </a:ext>
            </a:extLst>
          </p:cNvPr>
          <p:cNvSpPr/>
          <p:nvPr/>
        </p:nvSpPr>
        <p:spPr>
          <a:xfrm>
            <a:off x="2384957" y="2907730"/>
            <a:ext cx="365760" cy="36576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9" name="Rectangle 10">
            <a:extLst>
              <a:ext uri="{FF2B5EF4-FFF2-40B4-BE49-F238E27FC236}">
                <a16:creationId xmlns:a16="http://schemas.microsoft.com/office/drawing/2014/main" id="{79A15580-DCFF-5E46-8747-C895E4B344FF}"/>
              </a:ext>
            </a:extLst>
          </p:cNvPr>
          <p:cNvSpPr/>
          <p:nvPr/>
        </p:nvSpPr>
        <p:spPr>
          <a:xfrm>
            <a:off x="2384957" y="1551656"/>
            <a:ext cx="355238" cy="355238"/>
          </a:xfrm>
          <a:prstGeom prst="ellipse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80DF64A-BC0B-684B-A5DB-66304CADC6E2}"/>
              </a:ext>
            </a:extLst>
          </p:cNvPr>
          <p:cNvCxnSpPr>
            <a:cxnSpLocks/>
          </p:cNvCxnSpPr>
          <p:nvPr/>
        </p:nvCxnSpPr>
        <p:spPr>
          <a:xfrm flipV="1">
            <a:off x="2447577" y="1988839"/>
            <a:ext cx="0" cy="805420"/>
          </a:xfrm>
          <a:prstGeom prst="line">
            <a:avLst/>
          </a:prstGeom>
          <a:ln>
            <a:prstDash val="sysDot"/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F710750-EDE7-7F48-BDB8-F5B5133EB581}"/>
              </a:ext>
            </a:extLst>
          </p:cNvPr>
          <p:cNvCxnSpPr>
            <a:cxnSpLocks/>
          </p:cNvCxnSpPr>
          <p:nvPr/>
        </p:nvCxnSpPr>
        <p:spPr>
          <a:xfrm flipV="1">
            <a:off x="2783513" y="3025126"/>
            <a:ext cx="927736" cy="1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01E4D5-A760-5B4A-8C54-51D4CF5C91C8}"/>
              </a:ext>
            </a:extLst>
          </p:cNvPr>
          <p:cNvCxnSpPr>
            <a:cxnSpLocks/>
          </p:cNvCxnSpPr>
          <p:nvPr/>
        </p:nvCxnSpPr>
        <p:spPr>
          <a:xfrm>
            <a:off x="2627784" y="3350166"/>
            <a:ext cx="0" cy="727069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EEFECD7-E1C1-A94B-8F36-EAAEB49793C2}"/>
              </a:ext>
            </a:extLst>
          </p:cNvPr>
          <p:cNvCxnSpPr>
            <a:cxnSpLocks/>
          </p:cNvCxnSpPr>
          <p:nvPr/>
        </p:nvCxnSpPr>
        <p:spPr>
          <a:xfrm flipH="1" flipV="1">
            <a:off x="1479513" y="3196118"/>
            <a:ext cx="840132" cy="1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169053D-86E1-6247-A7BF-B168F2CD316C}"/>
              </a:ext>
            </a:extLst>
          </p:cNvPr>
          <p:cNvCxnSpPr>
            <a:cxnSpLocks/>
          </p:cNvCxnSpPr>
          <p:nvPr/>
        </p:nvCxnSpPr>
        <p:spPr>
          <a:xfrm flipV="1">
            <a:off x="2440266" y="3339407"/>
            <a:ext cx="0" cy="737828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736E1CD-5A6B-A74A-B177-0DBE1E184659}"/>
              </a:ext>
            </a:extLst>
          </p:cNvPr>
          <p:cNvCxnSpPr>
            <a:cxnSpLocks/>
          </p:cNvCxnSpPr>
          <p:nvPr/>
        </p:nvCxnSpPr>
        <p:spPr>
          <a:xfrm flipV="1">
            <a:off x="1537379" y="3005981"/>
            <a:ext cx="765868" cy="1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D7DF394-6732-5A4A-BB62-DA179674C82A}"/>
              </a:ext>
            </a:extLst>
          </p:cNvPr>
          <p:cNvCxnSpPr>
            <a:cxnSpLocks/>
          </p:cNvCxnSpPr>
          <p:nvPr/>
        </p:nvCxnSpPr>
        <p:spPr>
          <a:xfrm flipH="1" flipV="1">
            <a:off x="2785644" y="3198812"/>
            <a:ext cx="840132" cy="1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4B973AD-41CF-4443-B54F-FAC2F148A81F}"/>
              </a:ext>
            </a:extLst>
          </p:cNvPr>
          <p:cNvCxnSpPr>
            <a:cxnSpLocks/>
          </p:cNvCxnSpPr>
          <p:nvPr/>
        </p:nvCxnSpPr>
        <p:spPr>
          <a:xfrm>
            <a:off x="2627784" y="2028014"/>
            <a:ext cx="0" cy="727069"/>
          </a:xfrm>
          <a:prstGeom prst="line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FA754007-6522-F44A-8D17-D2ED910DE010}"/>
              </a:ext>
            </a:extLst>
          </p:cNvPr>
          <p:cNvSpPr/>
          <p:nvPr/>
        </p:nvSpPr>
        <p:spPr>
          <a:xfrm>
            <a:off x="2807991" y="2140343"/>
            <a:ext cx="3960437" cy="41637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one link is slower than the others</a:t>
            </a:r>
          </a:p>
        </p:txBody>
      </p:sp>
    </p:spTree>
    <p:extLst>
      <p:ext uri="{BB962C8B-B14F-4D97-AF65-F5344CB8AC3E}">
        <p14:creationId xmlns:p14="http://schemas.microsoft.com/office/powerpoint/2010/main" val="24783572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PAPARIS@W88152TVYJZT3PP7" val="4404"/>
</p:tagLst>
</file>

<file path=ppt/theme/theme1.xml><?xml version="1.0" encoding="utf-8"?>
<a:theme xmlns:a="http://schemas.openxmlformats.org/drawingml/2006/main" name="Office Theme">
  <a:themeElements>
    <a:clrScheme name="paris-schem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33551</TotalTime>
  <Words>554</Words>
  <Application>Microsoft Macintosh PowerPoint</Application>
  <PresentationFormat>On-screen Show (4:3)</PresentationFormat>
  <Paragraphs>120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Corbel</vt:lpstr>
      <vt:lpstr>Office Theme</vt:lpstr>
      <vt:lpstr>Topology-aware Parallel Data Processing</vt:lpstr>
      <vt:lpstr>research in the group</vt:lpstr>
      <vt:lpstr>motivation</vt:lpstr>
      <vt:lpstr>topologies in the wild</vt:lpstr>
      <vt:lpstr>prior models</vt:lpstr>
      <vt:lpstr>the model: network</vt:lpstr>
      <vt:lpstr>the model: computation</vt:lpstr>
      <vt:lpstr>the model: cost</vt:lpstr>
      <vt:lpstr>joins with network interference</vt:lpstr>
      <vt:lpstr>joins with network interference</vt:lpstr>
      <vt:lpstr>algorithmic results</vt:lpstr>
      <vt:lpstr>future work</vt:lpstr>
      <vt:lpstr>summary</vt:lpstr>
    </vt:vector>
  </TitlesOfParts>
  <Company>ntua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Query-Based Data Pricing</dc:title>
  <dc:creator>Paris</dc:creator>
  <cp:lastModifiedBy>Paris Koutris</cp:lastModifiedBy>
  <cp:revision>9479</cp:revision>
  <dcterms:created xsi:type="dcterms:W3CDTF">2012-01-23T07:00:32Z</dcterms:created>
  <dcterms:modified xsi:type="dcterms:W3CDTF">2021-09-23T15:59:11Z</dcterms:modified>
</cp:coreProperties>
</file>