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0" r:id="rId1"/>
  </p:sldMasterIdLst>
  <p:notesMasterIdLst>
    <p:notesMasterId r:id="rId22"/>
  </p:notesMasterIdLst>
  <p:sldIdLst>
    <p:sldId id="256" r:id="rId2"/>
    <p:sldId id="315" r:id="rId3"/>
    <p:sldId id="338" r:id="rId4"/>
    <p:sldId id="337" r:id="rId5"/>
    <p:sldId id="339" r:id="rId6"/>
    <p:sldId id="340" r:id="rId7"/>
    <p:sldId id="342" r:id="rId8"/>
    <p:sldId id="375" r:id="rId9"/>
    <p:sldId id="257" r:id="rId10"/>
    <p:sldId id="258" r:id="rId11"/>
    <p:sldId id="367" r:id="rId12"/>
    <p:sldId id="386" r:id="rId13"/>
    <p:sldId id="387" r:id="rId14"/>
    <p:sldId id="288" r:id="rId15"/>
    <p:sldId id="290" r:id="rId16"/>
    <p:sldId id="381" r:id="rId17"/>
    <p:sldId id="324" r:id="rId18"/>
    <p:sldId id="383" r:id="rId19"/>
    <p:sldId id="388"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8A8"/>
    <a:srgbClr val="FF9FA0"/>
    <a:srgbClr val="C41A0C"/>
    <a:srgbClr val="991200"/>
    <a:srgbClr val="C31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95"/>
    <p:restoredTop sz="63720"/>
  </p:normalViewPr>
  <p:slideViewPr>
    <p:cSldViewPr snapToGrid="0" snapToObjects="1">
      <p:cViewPr varScale="1">
        <p:scale>
          <a:sx n="70" d="100"/>
          <a:sy n="70" d="100"/>
        </p:scale>
        <p:origin x="440"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30F32-F4C3-BC46-8300-06B654B09BF1}" type="datetimeFigureOut">
              <a:rPr lang="en-US" smtClean="0"/>
              <a:t>9/19/21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5A381-B2C7-8E42-B7A2-4C7F41A615F8}" type="slidenum">
              <a:rPr lang="en-US" smtClean="0"/>
              <a:t>‹#›</a:t>
            </a:fld>
            <a:endParaRPr lang="en-US"/>
          </a:p>
        </p:txBody>
      </p:sp>
    </p:spTree>
    <p:extLst>
      <p:ext uri="{BB962C8B-B14F-4D97-AF65-F5344CB8AC3E}">
        <p14:creationId xmlns:p14="http://schemas.microsoft.com/office/powerpoint/2010/main" val="481033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Thank you for coming to my talk. Today I will talk about some of my recent work on how we can speed up data analytics by using task-specific techniques. This is joint work with my advisor Paris.</a:t>
            </a:r>
          </a:p>
        </p:txBody>
      </p:sp>
      <p:sp>
        <p:nvSpPr>
          <p:cNvPr id="4" name="Slide Number Placeholder 3"/>
          <p:cNvSpPr>
            <a:spLocks noGrp="1"/>
          </p:cNvSpPr>
          <p:nvPr>
            <p:ph type="sldNum" sz="quarter" idx="10"/>
          </p:nvPr>
        </p:nvSpPr>
        <p:spPr/>
        <p:txBody>
          <a:bodyPr/>
          <a:lstStyle/>
          <a:p>
            <a:fld id="{5435A381-B2C7-8E42-B7A2-4C7F41A615F8}" type="slidenum">
              <a:rPr lang="en-US" smtClean="0"/>
              <a:t>1</a:t>
            </a:fld>
            <a:endParaRPr lang="en-US"/>
          </a:p>
        </p:txBody>
      </p:sp>
    </p:spTree>
    <p:extLst>
      <p:ext uri="{BB962C8B-B14F-4D97-AF65-F5344CB8AC3E}">
        <p14:creationId xmlns:p14="http://schemas.microsoft.com/office/powerpoint/2010/main" val="159830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look at a concrete running example that I will use throughout the talk. Consider a relation R where each edge (</a:t>
            </a:r>
            <a:r>
              <a:rPr lang="en-US" dirty="0" err="1"/>
              <a:t>a,b</a:t>
            </a:r>
            <a:r>
              <a:rPr lang="en-US" dirty="0"/>
              <a:t>) denotes user a is a friend of user b. Suppose there is a data analyst that wants to execute the following query – given any two friends x and z, the data analyst wants to find all mutual friends y of x and z.</a:t>
            </a:r>
          </a:p>
          <a:p>
            <a:endParaRPr lang="en-US" dirty="0"/>
          </a:p>
          <a:p>
            <a:r>
              <a:rPr lang="en-US" dirty="0"/>
              <a:t>In SQL, this would look like the following query template - we perform a join on attribute Y which is the mutual friends and the input to the query template are the two parameters for attributes x and z and the entire workload consists of instantiations of this template.</a:t>
            </a:r>
          </a:p>
        </p:txBody>
      </p:sp>
      <p:sp>
        <p:nvSpPr>
          <p:cNvPr id="4" name="Slide Number Placeholder 3"/>
          <p:cNvSpPr>
            <a:spLocks noGrp="1"/>
          </p:cNvSpPr>
          <p:nvPr>
            <p:ph type="sldNum" sz="quarter" idx="10"/>
          </p:nvPr>
        </p:nvSpPr>
        <p:spPr/>
        <p:txBody>
          <a:bodyPr/>
          <a:lstStyle/>
          <a:p>
            <a:fld id="{5435A381-B2C7-8E42-B7A2-4C7F41A615F8}" type="slidenum">
              <a:rPr lang="en-US" smtClean="0"/>
              <a:t>10</a:t>
            </a:fld>
            <a:endParaRPr lang="en-US"/>
          </a:p>
        </p:txBody>
      </p:sp>
    </p:spTree>
    <p:extLst>
      <p:ext uri="{BB962C8B-B14F-4D97-AF65-F5344CB8AC3E}">
        <p14:creationId xmlns:p14="http://schemas.microsoft.com/office/powerpoint/2010/main" val="212850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problem setting is as follows - We are given a database D and query template Q. we wish to preprocess them in time </a:t>
            </a:r>
            <a:r>
              <a:rPr lang="en-US" dirty="0" err="1"/>
              <a:t>T_p</a:t>
            </a:r>
            <a:r>
              <a:rPr lang="en-US" dirty="0"/>
              <a:t> and create a data structure that takes space S and will help us during the query enumeration. All of this happens in the preprocessing phase. During the enumeration phase, we will use the data structure to answer any possible instantiation of the query as fast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objective is to construct the best possible data structure that can answer any template instantiation quickly.</a:t>
            </a:r>
          </a:p>
          <a:p>
            <a:endParaRPr lang="en-US" dirty="0"/>
          </a:p>
        </p:txBody>
      </p:sp>
      <p:sp>
        <p:nvSpPr>
          <p:cNvPr id="4" name="Slide Number Placeholder 3"/>
          <p:cNvSpPr>
            <a:spLocks noGrp="1"/>
          </p:cNvSpPr>
          <p:nvPr>
            <p:ph type="sldNum" sz="quarter" idx="10"/>
          </p:nvPr>
        </p:nvSpPr>
        <p:spPr/>
        <p:txBody>
          <a:bodyPr/>
          <a:lstStyle/>
          <a:p>
            <a:fld id="{5435A381-B2C7-8E42-B7A2-4C7F41A615F8}" type="slidenum">
              <a:rPr lang="en-US" smtClean="0"/>
              <a:t>11</a:t>
            </a:fld>
            <a:endParaRPr lang="en-US"/>
          </a:p>
        </p:txBody>
      </p:sp>
    </p:spTree>
    <p:extLst>
      <p:ext uri="{BB962C8B-B14F-4D97-AF65-F5344CB8AC3E}">
        <p14:creationId xmlns:p14="http://schemas.microsoft.com/office/powerpoint/2010/main" val="87006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that we introduce in our work is how we can use partial materialization.</a:t>
            </a:r>
          </a:p>
          <a:p>
            <a:endParaRPr lang="en-US" dirty="0"/>
          </a:p>
          <a:p>
            <a:r>
              <a:rPr lang="en-US" dirty="0"/>
              <a:t>Conventionally, DBMS systems materialize views and store query answers by either materializing the entire result set or nothing. But if there is a space constraint, it often happens that materializing everything is prohibitively expensive.</a:t>
            </a:r>
          </a:p>
          <a:p>
            <a:endParaRPr lang="en-US" dirty="0"/>
          </a:p>
          <a:p>
            <a:r>
              <a:rPr lang="en-US" dirty="0"/>
              <a:t>Our idea is to use a partial materialization strategy by using a binary tree. So what do I mean by that. Consider the space of all possible results that the query answer and suppose the actual query result is the highlighted set of tuples. Instead of materializing the highlighted tuples, we can create a binary tree of the possible result set and the binary tree contains information whether there exists an answer for the query in a particular subdomain. And during query evaluation phase, the binary tree will guide the query execution on what subdomains should it evaluate the query on to get the answers and avoid the subdomain where there are no answers.</a:t>
            </a:r>
          </a:p>
          <a:p>
            <a:endParaRPr lang="en-US" dirty="0"/>
          </a:p>
          <a:p>
            <a:r>
              <a:rPr lang="en-US" dirty="0"/>
              <a:t>The height of the binary tree controls the space usage. So in the extreme case, if the space usage is just 1 bit, you only store the root node that tells us whether there exists an answer or not. And as you go down the tree, it stores more and more information. The leaf nodes here are the actual tuples in the answer set.</a:t>
            </a:r>
          </a:p>
          <a:p>
            <a:endParaRPr lang="en-US" dirty="0"/>
          </a:p>
          <a:p>
            <a:r>
              <a:rPr lang="en-US" dirty="0"/>
              <a:t>This data structure requires a very careful construction of the tree and the domain partition and I encourage you to read our paper for more details.</a:t>
            </a:r>
          </a:p>
          <a:p>
            <a:endParaRPr lang="en-US" dirty="0"/>
          </a:p>
        </p:txBody>
      </p:sp>
      <p:sp>
        <p:nvSpPr>
          <p:cNvPr id="4" name="Slide Number Placeholder 3"/>
          <p:cNvSpPr>
            <a:spLocks noGrp="1"/>
          </p:cNvSpPr>
          <p:nvPr>
            <p:ph type="sldNum" sz="quarter" idx="10"/>
          </p:nvPr>
        </p:nvSpPr>
        <p:spPr/>
        <p:txBody>
          <a:bodyPr/>
          <a:lstStyle/>
          <a:p>
            <a:fld id="{5435A381-B2C7-8E42-B7A2-4C7F41A615F8}" type="slidenum">
              <a:rPr lang="en-US" smtClean="0"/>
              <a:t>12</a:t>
            </a:fld>
            <a:endParaRPr lang="en-US"/>
          </a:p>
        </p:txBody>
      </p:sp>
    </p:spTree>
    <p:extLst>
      <p:ext uri="{BB962C8B-B14F-4D97-AF65-F5344CB8AC3E}">
        <p14:creationId xmlns:p14="http://schemas.microsoft.com/office/powerpoint/2010/main" val="3930965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part of my talk will focus on the ranked enumeration of query results and illustrate some key ideas.</a:t>
            </a:r>
          </a:p>
        </p:txBody>
      </p:sp>
      <p:sp>
        <p:nvSpPr>
          <p:cNvPr id="4" name="Slide Number Placeholder 3"/>
          <p:cNvSpPr>
            <a:spLocks noGrp="1"/>
          </p:cNvSpPr>
          <p:nvPr>
            <p:ph type="sldNum" sz="quarter" idx="10"/>
          </p:nvPr>
        </p:nvSpPr>
        <p:spPr/>
        <p:txBody>
          <a:bodyPr/>
          <a:lstStyle/>
          <a:p>
            <a:fld id="{5435A381-B2C7-8E42-B7A2-4C7F41A615F8}" type="slidenum">
              <a:rPr lang="en-US" smtClean="0"/>
              <a:t>13</a:t>
            </a:fld>
            <a:endParaRPr lang="en-US"/>
          </a:p>
        </p:txBody>
      </p:sp>
    </p:spTree>
    <p:extLst>
      <p:ext uri="{BB962C8B-B14F-4D97-AF65-F5344CB8AC3E}">
        <p14:creationId xmlns:p14="http://schemas.microsoft.com/office/powerpoint/2010/main" val="1180508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Efficient evaluation of query results in ranked order is a fundamental data processing task. Many practical problems such as SQL queries containing an order by clause and subgraph pattern matching in graphs make  use ranking functions to impose ordering on query results.</a:t>
            </a:r>
          </a:p>
          <a:p>
            <a:endParaRPr lang="en-US" dirty="0"/>
          </a:p>
          <a:p>
            <a:r>
              <a:rPr lang="en-US" dirty="0"/>
              <a:t>In most of these applications, it is also important for the user to see the first few results fast. Ideally we want constant delay algorithms with minimal preprocessing. For top-k tasks where the value of k is small, it is critical to develop algorithms that answer as quickly as possible and not make the user wait.</a:t>
            </a:r>
          </a:p>
        </p:txBody>
      </p:sp>
      <p:sp>
        <p:nvSpPr>
          <p:cNvPr id="4" name="Slide Number Placeholder 3"/>
          <p:cNvSpPr>
            <a:spLocks noGrp="1"/>
          </p:cNvSpPr>
          <p:nvPr>
            <p:ph type="sldNum" sz="quarter" idx="10"/>
          </p:nvPr>
        </p:nvSpPr>
        <p:spPr/>
        <p:txBody>
          <a:bodyPr/>
          <a:lstStyle/>
          <a:p>
            <a:fld id="{5435A381-B2C7-8E42-B7A2-4C7F41A615F8}" type="slidenum">
              <a:rPr lang="en-US" smtClean="0"/>
              <a:t>14</a:t>
            </a:fld>
            <a:endParaRPr lang="en-US"/>
          </a:p>
        </p:txBody>
      </p:sp>
    </p:spTree>
    <p:extLst>
      <p:ext uri="{BB962C8B-B14F-4D97-AF65-F5344CB8AC3E}">
        <p14:creationId xmlns:p14="http://schemas.microsoft.com/office/powerpoint/2010/main" val="113433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there are three relations hotel, museum and restaurant that tell us the price in a given area. Suppose that a user wants to find out the top-10 cheapest hotel museum </a:t>
            </a:r>
            <a:r>
              <a:rPr lang="en-US" dirty="0" err="1"/>
              <a:t>resturatent</a:t>
            </a:r>
            <a:r>
              <a:rPr lang="en-US" dirty="0"/>
              <a:t> combinations that are present in the same area. </a:t>
            </a:r>
          </a:p>
          <a:p>
            <a:endParaRPr lang="en-US" dirty="0"/>
          </a:p>
          <a:p>
            <a:r>
              <a:rPr lang="en-US" dirty="0"/>
              <a:t>This task can be expressed by the following SQL query, we perform a join on the area attribute and specify the condition for cheapest combination in the order by clause followed by a limit expression.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given any query with an order by clause, our goal is to construct an efficient data structure that can efficiently answer the query while minimizing the delay guarantee, preprocessing time and the space requirement.</a:t>
            </a:r>
          </a:p>
        </p:txBody>
      </p:sp>
      <p:sp>
        <p:nvSpPr>
          <p:cNvPr id="4" name="Slide Number Placeholder 3"/>
          <p:cNvSpPr>
            <a:spLocks noGrp="1"/>
          </p:cNvSpPr>
          <p:nvPr>
            <p:ph type="sldNum" sz="quarter" idx="10"/>
          </p:nvPr>
        </p:nvSpPr>
        <p:spPr/>
        <p:txBody>
          <a:bodyPr/>
          <a:lstStyle/>
          <a:p>
            <a:fld id="{5435A381-B2C7-8E42-B7A2-4C7F41A615F8}" type="slidenum">
              <a:rPr lang="en-US" smtClean="0"/>
              <a:t>15</a:t>
            </a:fld>
            <a:endParaRPr lang="en-US"/>
          </a:p>
        </p:txBody>
      </p:sp>
    </p:spTree>
    <p:extLst>
      <p:ext uri="{BB962C8B-B14F-4D97-AF65-F5344CB8AC3E}">
        <p14:creationId xmlns:p14="http://schemas.microsoft.com/office/powerpoint/2010/main" val="1384604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Conventionally, most DBMS engines execute these queries by materializing the answers and then performing sort as a serial step. So even if your k is small, you may end up materializing everything which can be very expensive.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algorithms are not sensitive to the limit clause and also don’t provide any non-trivial guarantees.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examine the query plans, the engine will first evaluate the join, materialize the intermediate results, followed by implementing the sort on top of the materialized results and this is a serial operation.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extremely inefficient – if we need only say top-10 results, the engine will still materialize the entire join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ideally, if we want top-k results, the running time should be proportional to k.</a:t>
            </a:r>
          </a:p>
          <a:p>
            <a:endParaRPr lang="en-US" dirty="0"/>
          </a:p>
          <a:p>
            <a:endParaRPr lang="en-US" dirty="0"/>
          </a:p>
        </p:txBody>
      </p:sp>
      <p:sp>
        <p:nvSpPr>
          <p:cNvPr id="4" name="Slide Number Placeholder 3"/>
          <p:cNvSpPr>
            <a:spLocks noGrp="1"/>
          </p:cNvSpPr>
          <p:nvPr>
            <p:ph type="sldNum" sz="quarter" idx="10"/>
          </p:nvPr>
        </p:nvSpPr>
        <p:spPr/>
        <p:txBody>
          <a:bodyPr/>
          <a:lstStyle/>
          <a:p>
            <a:fld id="{5435A381-B2C7-8E42-B7A2-4C7F41A615F8}" type="slidenum">
              <a:rPr lang="en-US" smtClean="0"/>
              <a:t>16</a:t>
            </a:fld>
            <a:endParaRPr lang="en-US"/>
          </a:p>
        </p:txBody>
      </p:sp>
    </p:spTree>
    <p:extLst>
      <p:ext uri="{BB962C8B-B14F-4D97-AF65-F5344CB8AC3E}">
        <p14:creationId xmlns:p14="http://schemas.microsoft.com/office/powerpoint/2010/main" val="4104457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we introduce is that we can use the join tree of the queries and combine them with the ranking function to avoid materializing all of the answers.</a:t>
            </a:r>
          </a:p>
          <a:p>
            <a:endParaRPr lang="en-US" dirty="0"/>
          </a:p>
          <a:p>
            <a:r>
              <a:rPr lang="en-US" dirty="0"/>
              <a:t>Using join trees allows us to leverage worst-case optimal join algorithms which are a class of multiway joins</a:t>
            </a:r>
          </a:p>
          <a:p>
            <a:endParaRPr lang="en-US" dirty="0"/>
          </a:p>
          <a:p>
            <a:r>
              <a:rPr lang="en-US" dirty="0"/>
              <a:t>And what we do is the identify a join tree that is compatible with the properties of the ranking function. For example, if the ranking function is sum, we know the this is coordinate monotone function where if you fix any two variables, the function is monotonically increasing the third variable. This observation then guides the query evaluation step that allows us to fuse the sorting into query execution to get a unified operator rather than materializing first and sorting later.</a:t>
            </a:r>
          </a:p>
        </p:txBody>
      </p:sp>
      <p:sp>
        <p:nvSpPr>
          <p:cNvPr id="4" name="Slide Number Placeholder 3"/>
          <p:cNvSpPr>
            <a:spLocks noGrp="1"/>
          </p:cNvSpPr>
          <p:nvPr>
            <p:ph type="sldNum" sz="quarter" idx="10"/>
          </p:nvPr>
        </p:nvSpPr>
        <p:spPr/>
        <p:txBody>
          <a:bodyPr/>
          <a:lstStyle/>
          <a:p>
            <a:fld id="{5435A381-B2C7-8E42-B7A2-4C7F41A615F8}" type="slidenum">
              <a:rPr lang="en-US" smtClean="0"/>
              <a:t>17</a:t>
            </a:fld>
            <a:endParaRPr lang="en-US"/>
          </a:p>
        </p:txBody>
      </p:sp>
    </p:spTree>
    <p:extLst>
      <p:ext uri="{BB962C8B-B14F-4D97-AF65-F5344CB8AC3E}">
        <p14:creationId xmlns:p14="http://schemas.microsoft.com/office/powerpoint/2010/main" val="1276265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you a flavor of the main result we have, we can show that for any arbitrary acyclic join query that can even contain projections and a ranking function, we can identify a join tree that is compatible with the join tree and then we can show that after only linear time preprocessing we can obtain near linear delay and this is conditionally optimal.</a:t>
            </a:r>
          </a:p>
        </p:txBody>
      </p:sp>
      <p:sp>
        <p:nvSpPr>
          <p:cNvPr id="4" name="Slide Number Placeholder 3"/>
          <p:cNvSpPr>
            <a:spLocks noGrp="1"/>
          </p:cNvSpPr>
          <p:nvPr>
            <p:ph type="sldNum" sz="quarter" idx="10"/>
          </p:nvPr>
        </p:nvSpPr>
        <p:spPr/>
        <p:txBody>
          <a:bodyPr/>
          <a:lstStyle/>
          <a:p>
            <a:fld id="{5435A381-B2C7-8E42-B7A2-4C7F41A615F8}" type="slidenum">
              <a:rPr lang="en-US" smtClean="0"/>
              <a:t>18</a:t>
            </a:fld>
            <a:endParaRPr lang="en-US"/>
          </a:p>
        </p:txBody>
      </p:sp>
    </p:spTree>
    <p:extLst>
      <p:ext uri="{BB962C8B-B14F-4D97-AF65-F5344CB8AC3E}">
        <p14:creationId xmlns:p14="http://schemas.microsoft.com/office/powerpoint/2010/main" val="4049704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 flavor of some of the result that we have in this space. To conclude, task-aware algorithms allow for fine-grained decision making of what things we should materialize and we saw for the ranked enumeration problem, sometimes there is no materialization needed and clever algorithms can exploit that.</a:t>
            </a:r>
          </a:p>
          <a:p>
            <a:endParaRPr lang="en-US" dirty="0"/>
          </a:p>
          <a:p>
            <a:r>
              <a:rPr lang="en-US" dirty="0"/>
              <a:t>There are lots of interesting opportunities on how we can translate this exciting progress to real world DBMS and other problems that may benefit. Training ML models over large data requires repeated access to materialized views and they may benefit from some the ideas that we have seen here.</a:t>
            </a:r>
          </a:p>
          <a:p>
            <a:endParaRPr lang="en-US" dirty="0"/>
          </a:p>
          <a:p>
            <a:r>
              <a:rPr lang="en-US" dirty="0"/>
              <a:t>I will leave it at that and happy to take questions.</a:t>
            </a:r>
          </a:p>
        </p:txBody>
      </p:sp>
      <p:sp>
        <p:nvSpPr>
          <p:cNvPr id="4" name="Slide Number Placeholder 3"/>
          <p:cNvSpPr>
            <a:spLocks noGrp="1"/>
          </p:cNvSpPr>
          <p:nvPr>
            <p:ph type="sldNum" sz="quarter" idx="10"/>
          </p:nvPr>
        </p:nvSpPr>
        <p:spPr/>
        <p:txBody>
          <a:bodyPr/>
          <a:lstStyle/>
          <a:p>
            <a:fld id="{5435A381-B2C7-8E42-B7A2-4C7F41A615F8}" type="slidenum">
              <a:rPr lang="en-US" smtClean="0"/>
              <a:t>19</a:t>
            </a:fld>
            <a:endParaRPr lang="en-US"/>
          </a:p>
        </p:txBody>
      </p:sp>
    </p:spTree>
    <p:extLst>
      <p:ext uri="{BB962C8B-B14F-4D97-AF65-F5344CB8AC3E}">
        <p14:creationId xmlns:p14="http://schemas.microsoft.com/office/powerpoint/2010/main" val="206966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driven pipelines are the workhorse for nearly all modern applications such as business intelligence, analytics, social network analysis and visualization among many other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workflow for these pipelines consist of several tasks that are usually chained together. For example, a pipeline may start by extracting data from some source and put into a relational format, then we apply some query processing, do some analysis and create charts, visualizations for the users to consume.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if we want to speed up these pipelines, it is a good idea to optimize the repeated tasks so that the benefit of improvement is enjoyed by all pipelines and downstream tasks that depend on it. So let me give you two concrete scenarios to illustrate what do I mean by this.</a:t>
            </a:r>
          </a:p>
        </p:txBody>
      </p:sp>
      <p:sp>
        <p:nvSpPr>
          <p:cNvPr id="4" name="Slide Number Placeholder 3"/>
          <p:cNvSpPr>
            <a:spLocks noGrp="1"/>
          </p:cNvSpPr>
          <p:nvPr>
            <p:ph type="sldNum" sz="quarter" idx="10"/>
          </p:nvPr>
        </p:nvSpPr>
        <p:spPr/>
        <p:txBody>
          <a:bodyPr/>
          <a:lstStyle/>
          <a:p>
            <a:fld id="{5435A381-B2C7-8E42-B7A2-4C7F41A615F8}" type="slidenum">
              <a:rPr lang="en-US" smtClean="0"/>
              <a:t>2</a:t>
            </a:fld>
            <a:endParaRPr lang="en-US"/>
          </a:p>
        </p:txBody>
      </p:sp>
    </p:spTree>
    <p:extLst>
      <p:ext uri="{BB962C8B-B14F-4D97-AF65-F5344CB8AC3E}">
        <p14:creationId xmlns:p14="http://schemas.microsoft.com/office/powerpoint/2010/main" val="2810540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Formally, our main result is stated as follows. Given a query template and an edge cover for its corresponding hypergraph, we can achieve the following result.</a:t>
            </a:r>
          </a:p>
          <a:p>
            <a:endParaRPr lang="en-US" dirty="0"/>
          </a:p>
          <a:p>
            <a:r>
              <a:rPr lang="en-US" dirty="0"/>
              <a:t>In worst-case optimal compression time, we can obtain tau delay with space requirement as shown here. The parameter alpha is what we call as the slack and it is always &gt;= 1. And as we discussed before, with delay guarantee tau, the answering time is bounded by tau times out but amazingly, we can achieve tau. Out^1/slack which is faster when slack is &gt; 1.</a:t>
            </a:r>
          </a:p>
        </p:txBody>
      </p:sp>
      <p:sp>
        <p:nvSpPr>
          <p:cNvPr id="4" name="Slide Number Placeholder 3"/>
          <p:cNvSpPr>
            <a:spLocks noGrp="1"/>
          </p:cNvSpPr>
          <p:nvPr>
            <p:ph type="sldNum" sz="quarter" idx="10"/>
          </p:nvPr>
        </p:nvSpPr>
        <p:spPr/>
        <p:txBody>
          <a:bodyPr/>
          <a:lstStyle/>
          <a:p>
            <a:fld id="{5435A381-B2C7-8E42-B7A2-4C7F41A615F8}" type="slidenum">
              <a:rPr lang="en-US" smtClean="0"/>
              <a:t>20</a:t>
            </a:fld>
            <a:endParaRPr lang="en-US"/>
          </a:p>
        </p:txBody>
      </p:sp>
    </p:spTree>
    <p:extLst>
      <p:ext uri="{BB962C8B-B14F-4D97-AF65-F5344CB8AC3E}">
        <p14:creationId xmlns:p14="http://schemas.microsoft.com/office/powerpoint/2010/main" val="62268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there is a Pipeline A that takes 3 relations R,S,T in the database, you do some join processing, followed by some analysis and finally plots a chart.</a:t>
            </a:r>
          </a:p>
          <a:p>
            <a:endParaRPr lang="en-US" dirty="0"/>
          </a:p>
          <a:p>
            <a:r>
              <a:rPr lang="en-US" dirty="0"/>
              <a:t>Suppose there is another pipeline B that shares the join processing task, massages the output, followed by more join processing and finally giving the desired output to the user.</a:t>
            </a:r>
          </a:p>
          <a:p>
            <a:endParaRPr lang="en-US" dirty="0"/>
          </a:p>
          <a:p>
            <a:r>
              <a:rPr lang="en-US" dirty="0"/>
              <a:t>And there can be another pipeline C that re-uses some the output of Pipeline B to do some other things. So if our goal is to speed up these pipelines, it is a good idea to optimize the sub-tasks that are common across these pipelines. In the example here, if there is a way to speed up the joins executing in the two nodes that are highlighted here – all pipelines will enjoy a speed-up because we have optimized the “upstream” tasks which are being reused by multiple processes.</a:t>
            </a:r>
          </a:p>
        </p:txBody>
      </p:sp>
      <p:sp>
        <p:nvSpPr>
          <p:cNvPr id="4" name="Slide Number Placeholder 3"/>
          <p:cNvSpPr>
            <a:spLocks noGrp="1"/>
          </p:cNvSpPr>
          <p:nvPr>
            <p:ph type="sldNum" sz="quarter" idx="10"/>
          </p:nvPr>
        </p:nvSpPr>
        <p:spPr/>
        <p:txBody>
          <a:bodyPr/>
          <a:lstStyle/>
          <a:p>
            <a:fld id="{5435A381-B2C7-8E42-B7A2-4C7F41A615F8}" type="slidenum">
              <a:rPr lang="en-US" smtClean="0"/>
              <a:t>3</a:t>
            </a:fld>
            <a:endParaRPr lang="en-US"/>
          </a:p>
        </p:txBody>
      </p:sp>
    </p:spTree>
    <p:extLst>
      <p:ext uri="{BB962C8B-B14F-4D97-AF65-F5344CB8AC3E}">
        <p14:creationId xmlns:p14="http://schemas.microsoft.com/office/powerpoint/2010/main" val="39563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example is to show reuse of computation for query processing on the cloud. Suppose we have two databases hosted and there is a set of users who ask queries on the first database and a set of users who ask queries on the second database. If we wish to speed up the query processing here, it is a good idea to preprocess the relations ahead of time or even on-the-fly so that subsequent query answering is faster for the users and cheaper for the cloud provider.</a:t>
            </a:r>
          </a:p>
        </p:txBody>
      </p:sp>
      <p:sp>
        <p:nvSpPr>
          <p:cNvPr id="4" name="Slide Number Placeholder 3"/>
          <p:cNvSpPr>
            <a:spLocks noGrp="1"/>
          </p:cNvSpPr>
          <p:nvPr>
            <p:ph type="sldNum" sz="quarter" idx="10"/>
          </p:nvPr>
        </p:nvSpPr>
        <p:spPr/>
        <p:txBody>
          <a:bodyPr/>
          <a:lstStyle/>
          <a:p>
            <a:fld id="{5435A381-B2C7-8E42-B7A2-4C7F41A615F8}" type="slidenum">
              <a:rPr lang="en-US" smtClean="0"/>
              <a:t>4</a:t>
            </a:fld>
            <a:endParaRPr lang="en-US"/>
          </a:p>
        </p:txBody>
      </p:sp>
    </p:spTree>
    <p:extLst>
      <p:ext uri="{BB962C8B-B14F-4D97-AF65-F5344CB8AC3E}">
        <p14:creationId xmlns:p14="http://schemas.microsoft.com/office/powerpoint/2010/main" val="280704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both of these example applications that I mentioned, one of the most widely applicable optimization technique is that of materialization where we could either store the intermediate results or create some indexes on top of it or store some statistics. We can also store materialized query subexpressions as views and hope that they will be beneficial later where the query engine can reuse what we have already computed.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if we plot the known techniques so far we can see the two extremes as lazy evaluation and eager materialization. On one hand, materializing eagerly is expensive because it takes too much space but the query performance is really good because everything is readily available. On the other hand, lazy evaluation requires minimal space and preprocessing but the query execution time is high because you are doing the computation from scratch repeatedly. There also exists lots of other intermediate strategies such as factorized databases and materializing subexpressions but they are also fixed points on the entire spectrum.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question that we want to understand is whether there exists an algorithm that can achieve a smooth tradeoff between all these strategies. In other words, is there a way where we can specify the space usage and the algorithm can achieve provably optimal performance while respecting the space budget allowed to the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35A381-B2C7-8E42-B7A2-4C7F41A615F8}" type="slidenum">
              <a:rPr lang="en-US" smtClean="0"/>
              <a:t>5</a:t>
            </a:fld>
            <a:endParaRPr lang="en-US"/>
          </a:p>
        </p:txBody>
      </p:sp>
    </p:spTree>
    <p:extLst>
      <p:ext uri="{BB962C8B-B14F-4D97-AF65-F5344CB8AC3E}">
        <p14:creationId xmlns:p14="http://schemas.microsoft.com/office/powerpoint/2010/main" val="133811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main goal of my work is to develop smart materialization algorithms and data structure that can speed up data analytics applications. Specifically, we want to understand whether we can develop query-aware materialization strategies. I will introduce ideas on how we can smoothly tradeoff between high preprocessing time and space usage to achieve faster query processing and finally we seek to answer whether the algorithms we develop are provably optimal or not .</a:t>
            </a:r>
          </a:p>
        </p:txBody>
      </p:sp>
      <p:sp>
        <p:nvSpPr>
          <p:cNvPr id="4" name="Slide Number Placeholder 3"/>
          <p:cNvSpPr>
            <a:spLocks noGrp="1"/>
          </p:cNvSpPr>
          <p:nvPr>
            <p:ph type="sldNum" sz="quarter" idx="10"/>
          </p:nvPr>
        </p:nvSpPr>
        <p:spPr/>
        <p:txBody>
          <a:bodyPr/>
          <a:lstStyle/>
          <a:p>
            <a:fld id="{5435A381-B2C7-8E42-B7A2-4C7F41A615F8}" type="slidenum">
              <a:rPr lang="en-US" smtClean="0"/>
              <a:t>6</a:t>
            </a:fld>
            <a:endParaRPr lang="en-US"/>
          </a:p>
        </p:txBody>
      </p:sp>
    </p:spTree>
    <p:extLst>
      <p:ext uri="{BB962C8B-B14F-4D97-AF65-F5344CB8AC3E}">
        <p14:creationId xmlns:p14="http://schemas.microsoft.com/office/powerpoint/2010/main" val="1673936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work has focused on two broad fundamental problems – the first is how we can answer workloads of queries where the workload is generated from query templates. </a:t>
            </a:r>
          </a:p>
          <a:p>
            <a:endParaRPr lang="en-US" dirty="0"/>
          </a:p>
          <a:p>
            <a:r>
              <a:rPr lang="en-US" dirty="0"/>
              <a:t>The second problem is that of answering queries in the presence of ORDER BY clauses in the join query. </a:t>
            </a:r>
          </a:p>
          <a:p>
            <a:endParaRPr lang="en-US" dirty="0"/>
          </a:p>
          <a:p>
            <a:r>
              <a:rPr lang="en-US" dirty="0"/>
              <a:t>In this talk, I will describe some of the main ideas and discuss why they are of interest. </a:t>
            </a:r>
          </a:p>
        </p:txBody>
      </p:sp>
      <p:sp>
        <p:nvSpPr>
          <p:cNvPr id="4" name="Slide Number Placeholder 3"/>
          <p:cNvSpPr>
            <a:spLocks noGrp="1"/>
          </p:cNvSpPr>
          <p:nvPr>
            <p:ph type="sldNum" sz="quarter" idx="10"/>
          </p:nvPr>
        </p:nvSpPr>
        <p:spPr/>
        <p:txBody>
          <a:bodyPr/>
          <a:lstStyle/>
          <a:p>
            <a:fld id="{5435A381-B2C7-8E42-B7A2-4C7F41A615F8}" type="slidenum">
              <a:rPr lang="en-US" smtClean="0"/>
              <a:t>7</a:t>
            </a:fld>
            <a:endParaRPr lang="en-US"/>
          </a:p>
        </p:txBody>
      </p:sp>
    </p:spTree>
    <p:extLst>
      <p:ext uri="{BB962C8B-B14F-4D97-AF65-F5344CB8AC3E}">
        <p14:creationId xmlns:p14="http://schemas.microsoft.com/office/powerpoint/2010/main" val="3194943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begin the first part by describing what templated query workloads are and why are they important.</a:t>
            </a:r>
          </a:p>
        </p:txBody>
      </p:sp>
      <p:sp>
        <p:nvSpPr>
          <p:cNvPr id="4" name="Slide Number Placeholder 3"/>
          <p:cNvSpPr>
            <a:spLocks noGrp="1"/>
          </p:cNvSpPr>
          <p:nvPr>
            <p:ph type="sldNum" sz="quarter" idx="10"/>
          </p:nvPr>
        </p:nvSpPr>
        <p:spPr/>
        <p:txBody>
          <a:bodyPr/>
          <a:lstStyle/>
          <a:p>
            <a:fld id="{5435A381-B2C7-8E42-B7A2-4C7F41A615F8}" type="slidenum">
              <a:rPr lang="en-US" smtClean="0"/>
              <a:t>8</a:t>
            </a:fld>
            <a:endParaRPr lang="en-US"/>
          </a:p>
        </p:txBody>
      </p:sp>
    </p:spTree>
    <p:extLst>
      <p:ext uri="{BB962C8B-B14F-4D97-AF65-F5344CB8AC3E}">
        <p14:creationId xmlns:p14="http://schemas.microsoft.com/office/powerpoint/2010/main" val="2859551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data analytics workloads that are seen in practice are generated from query templates. </a:t>
            </a:r>
          </a:p>
          <a:p>
            <a:endParaRPr lang="en-US" dirty="0"/>
          </a:p>
          <a:p>
            <a:r>
              <a:rPr lang="en-US" dirty="0"/>
              <a:t>This could be a fixed query with different predicate values in the where clause – for example, social network analysis typically involves asking queries of the form that find all mutual friends between two friends p and q and the entire workload consists of queries where the value of p and q changes. Templated queries also appear in the context of </a:t>
            </a:r>
            <a:r>
              <a:rPr lang="en-US" dirty="0" err="1"/>
              <a:t>multiquery</a:t>
            </a:r>
            <a:r>
              <a:rPr lang="en-US" dirty="0"/>
              <a:t> optimization and also in graph analytics over relational datasets.</a:t>
            </a:r>
          </a:p>
        </p:txBody>
      </p:sp>
      <p:sp>
        <p:nvSpPr>
          <p:cNvPr id="4" name="Slide Number Placeholder 3"/>
          <p:cNvSpPr>
            <a:spLocks noGrp="1"/>
          </p:cNvSpPr>
          <p:nvPr>
            <p:ph type="sldNum" sz="quarter" idx="10"/>
          </p:nvPr>
        </p:nvSpPr>
        <p:spPr/>
        <p:txBody>
          <a:bodyPr/>
          <a:lstStyle/>
          <a:p>
            <a:fld id="{5435A381-B2C7-8E42-B7A2-4C7F41A615F8}" type="slidenum">
              <a:rPr lang="en-US" smtClean="0"/>
              <a:t>9</a:t>
            </a:fld>
            <a:endParaRPr lang="en-US"/>
          </a:p>
        </p:txBody>
      </p:sp>
    </p:spTree>
    <p:extLst>
      <p:ext uri="{BB962C8B-B14F-4D97-AF65-F5344CB8AC3E}">
        <p14:creationId xmlns:p14="http://schemas.microsoft.com/office/powerpoint/2010/main" val="36077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DE2927-C568-3D40-B5B2-662487E45ECE}" type="datetime1">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7FC8-1FF4-BC47-B766-EB12B86AF759}" type="slidenum">
              <a:rPr lang="en-US" smtClean="0"/>
              <a:t>‹#›</a:t>
            </a:fld>
            <a:endParaRPr lang="en-US"/>
          </a:p>
        </p:txBody>
      </p:sp>
    </p:spTree>
    <p:extLst>
      <p:ext uri="{BB962C8B-B14F-4D97-AF65-F5344CB8AC3E}">
        <p14:creationId xmlns:p14="http://schemas.microsoft.com/office/powerpoint/2010/main" val="79755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0C557F-FDD9-1C42-AD7B-F16D0B9F1D27}" type="datetime1">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7FC8-1FF4-BC47-B766-EB12B86AF759}" type="slidenum">
              <a:rPr lang="en-US" smtClean="0"/>
              <a:t>‹#›</a:t>
            </a:fld>
            <a:endParaRPr lang="en-US"/>
          </a:p>
        </p:txBody>
      </p:sp>
    </p:spTree>
    <p:extLst>
      <p:ext uri="{BB962C8B-B14F-4D97-AF65-F5344CB8AC3E}">
        <p14:creationId xmlns:p14="http://schemas.microsoft.com/office/powerpoint/2010/main" val="82009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D41C7-CA05-9D43-9C6C-77F34FF4A3F0}" type="datetime1">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7FC8-1FF4-BC47-B766-EB12B86AF759}" type="slidenum">
              <a:rPr lang="en-US" smtClean="0"/>
              <a:t>‹#›</a:t>
            </a:fld>
            <a:endParaRPr lang="en-US"/>
          </a:p>
        </p:txBody>
      </p:sp>
    </p:spTree>
    <p:extLst>
      <p:ext uri="{BB962C8B-B14F-4D97-AF65-F5344CB8AC3E}">
        <p14:creationId xmlns:p14="http://schemas.microsoft.com/office/powerpoint/2010/main" val="74103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367849-9C23-4044-8414-9AE5D5568773}" type="datetime1">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7FC8-1FF4-BC47-B766-EB12B86AF759}" type="slidenum">
              <a:rPr lang="en-US" smtClean="0"/>
              <a:t>‹#›</a:t>
            </a:fld>
            <a:endParaRPr lang="en-US"/>
          </a:p>
        </p:txBody>
      </p:sp>
    </p:spTree>
    <p:extLst>
      <p:ext uri="{BB962C8B-B14F-4D97-AF65-F5344CB8AC3E}">
        <p14:creationId xmlns:p14="http://schemas.microsoft.com/office/powerpoint/2010/main" val="205225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E9841-9922-964C-ABA5-0B2340AEA4C0}" type="datetime1">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7FC8-1FF4-BC47-B766-EB12B86AF759}" type="slidenum">
              <a:rPr lang="en-US" smtClean="0"/>
              <a:t>‹#›</a:t>
            </a:fld>
            <a:endParaRPr lang="en-US"/>
          </a:p>
        </p:txBody>
      </p:sp>
    </p:spTree>
    <p:extLst>
      <p:ext uri="{BB962C8B-B14F-4D97-AF65-F5344CB8AC3E}">
        <p14:creationId xmlns:p14="http://schemas.microsoft.com/office/powerpoint/2010/main" val="144171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43832D-F9E2-A443-8544-71686784D88A}" type="datetime1">
              <a:rPr lang="en-US" smtClean="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57FC8-1FF4-BC47-B766-EB12B86AF759}" type="slidenum">
              <a:rPr lang="en-US" smtClean="0"/>
              <a:t>‹#›</a:t>
            </a:fld>
            <a:endParaRPr lang="en-US"/>
          </a:p>
        </p:txBody>
      </p:sp>
    </p:spTree>
    <p:extLst>
      <p:ext uri="{BB962C8B-B14F-4D97-AF65-F5344CB8AC3E}">
        <p14:creationId xmlns:p14="http://schemas.microsoft.com/office/powerpoint/2010/main" val="91729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90121B-3DA5-FC42-A2BC-351576B71130}" type="datetime1">
              <a:rPr lang="en-US" smtClean="0"/>
              <a:t>9/19/21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57FC8-1FF4-BC47-B766-EB12B86AF759}" type="slidenum">
              <a:rPr lang="en-US" smtClean="0"/>
              <a:t>‹#›</a:t>
            </a:fld>
            <a:endParaRPr lang="en-US"/>
          </a:p>
        </p:txBody>
      </p:sp>
    </p:spTree>
    <p:extLst>
      <p:ext uri="{BB962C8B-B14F-4D97-AF65-F5344CB8AC3E}">
        <p14:creationId xmlns:p14="http://schemas.microsoft.com/office/powerpoint/2010/main" val="18164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352E2D-D4AB-9C41-B316-5C4D092E69D4}" type="datetime1">
              <a:rPr lang="en-US" smtClean="0"/>
              <a:t>9/19/21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57FC8-1FF4-BC47-B766-EB12B86AF759}" type="slidenum">
              <a:rPr lang="en-US" smtClean="0"/>
              <a:t>‹#›</a:t>
            </a:fld>
            <a:endParaRPr lang="en-US"/>
          </a:p>
        </p:txBody>
      </p:sp>
    </p:spTree>
    <p:extLst>
      <p:ext uri="{BB962C8B-B14F-4D97-AF65-F5344CB8AC3E}">
        <p14:creationId xmlns:p14="http://schemas.microsoft.com/office/powerpoint/2010/main" val="131121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AE727-2D26-6449-9879-88401D2D175C}" type="datetime1">
              <a:rPr lang="en-US" smtClean="0"/>
              <a:t>9/19/21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57FC8-1FF4-BC47-B766-EB12B86AF759}" type="slidenum">
              <a:rPr lang="en-US" smtClean="0"/>
              <a:t>‹#›</a:t>
            </a:fld>
            <a:endParaRPr lang="en-US"/>
          </a:p>
        </p:txBody>
      </p:sp>
    </p:spTree>
    <p:extLst>
      <p:ext uri="{BB962C8B-B14F-4D97-AF65-F5344CB8AC3E}">
        <p14:creationId xmlns:p14="http://schemas.microsoft.com/office/powerpoint/2010/main" val="17442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6435D-15AB-0D4F-83D1-C9328872FA02}" type="datetime1">
              <a:rPr lang="en-US" smtClean="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57FC8-1FF4-BC47-B766-EB12B86AF759}" type="slidenum">
              <a:rPr lang="en-US" smtClean="0"/>
              <a:t>‹#›</a:t>
            </a:fld>
            <a:endParaRPr lang="en-US"/>
          </a:p>
        </p:txBody>
      </p:sp>
    </p:spTree>
    <p:extLst>
      <p:ext uri="{BB962C8B-B14F-4D97-AF65-F5344CB8AC3E}">
        <p14:creationId xmlns:p14="http://schemas.microsoft.com/office/powerpoint/2010/main" val="32542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CEC9C2-E8D8-794D-91EC-8628441E8E2E}" type="datetime1">
              <a:rPr lang="en-US" smtClean="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57FC8-1FF4-BC47-B766-EB12B86AF759}" type="slidenum">
              <a:rPr lang="en-US" smtClean="0"/>
              <a:t>‹#›</a:t>
            </a:fld>
            <a:endParaRPr lang="en-US"/>
          </a:p>
        </p:txBody>
      </p:sp>
    </p:spTree>
    <p:extLst>
      <p:ext uri="{BB962C8B-B14F-4D97-AF65-F5344CB8AC3E}">
        <p14:creationId xmlns:p14="http://schemas.microsoft.com/office/powerpoint/2010/main" val="198193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80A6B-8A88-3847-A12D-58E01372716E}" type="datetime1">
              <a:rPr lang="en-US" smtClean="0"/>
              <a:t>9/19/21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57FC8-1FF4-BC47-B766-EB12B86AF759}" type="slidenum">
              <a:rPr lang="en-US" smtClean="0"/>
              <a:t>‹#›</a:t>
            </a:fld>
            <a:endParaRPr lang="en-US"/>
          </a:p>
        </p:txBody>
      </p:sp>
    </p:spTree>
    <p:extLst>
      <p:ext uri="{BB962C8B-B14F-4D97-AF65-F5344CB8AC3E}">
        <p14:creationId xmlns:p14="http://schemas.microsoft.com/office/powerpoint/2010/main" val="14155186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tiff"/></Relationships>
</file>

<file path=ppt/slides/_rels/slide1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11.xml"/><Relationship Id="rId7"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tiff"/><Relationship Id="rId9" Type="http://schemas.openxmlformats.org/officeDocument/2006/relationships/image" Target="../media/image7.png"/><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39.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38.emf"/><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notesSlide" Target="../notesSlides/notesSlide3.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10.svg"/><Relationship Id="rId10" Type="http://schemas.openxmlformats.org/officeDocument/2006/relationships/image" Target="../media/image18.svg"/><Relationship Id="rId4" Type="http://schemas.openxmlformats.org/officeDocument/2006/relationships/image" Target="../media/image2.tiff"/><Relationship Id="rId9" Type="http://schemas.openxmlformats.org/officeDocument/2006/relationships/image" Target="../media/image17.pn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notesSlide" Target="../notesSlides/notesSlide4.xml"/><Relationship Id="rId7" Type="http://schemas.openxmlformats.org/officeDocument/2006/relationships/image" Target="../media/image13.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slideLayout" Target="../slideLayouts/slideLayout1.xml"/><Relationship Id="rId16" Type="http://schemas.openxmlformats.org/officeDocument/2006/relationships/image" Target="../media/image31.svg"/><Relationship Id="rId1" Type="http://schemas.openxmlformats.org/officeDocument/2006/relationships/tags" Target="../tags/tag3.xml"/><Relationship Id="rId6" Type="http://schemas.openxmlformats.org/officeDocument/2006/relationships/image" Target="../media/image2.tiff"/><Relationship Id="rId11" Type="http://schemas.openxmlformats.org/officeDocument/2006/relationships/image" Target="../media/image26.png"/><Relationship Id="rId5" Type="http://schemas.openxmlformats.org/officeDocument/2006/relationships/image" Target="../media/image23.sv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22.png"/><Relationship Id="rId9" Type="http://schemas.openxmlformats.org/officeDocument/2006/relationships/image" Target="../media/image24.png"/><Relationship Id="rId14"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0044" y="1497356"/>
            <a:ext cx="9144000" cy="1658408"/>
          </a:xfrm>
          <a:noFill/>
        </p:spPr>
        <p:txBody>
          <a:bodyPr>
            <a:normAutofit/>
          </a:bodyPr>
          <a:lstStyle/>
          <a:p>
            <a:r>
              <a:rPr lang="en-US" sz="4400" b="1" dirty="0">
                <a:latin typeface="Gill Sans MT" panose="020B0502020104020203" pitchFamily="34" charset="0"/>
                <a:ea typeface="Gill Sans SemiBold" charset="0"/>
                <a:cs typeface="Gill Sans SemiBold" charset="0"/>
              </a:rPr>
              <a:t>Task-Aware Materialization for Fast Data Analytics</a:t>
            </a:r>
          </a:p>
        </p:txBody>
      </p:sp>
      <p:sp>
        <p:nvSpPr>
          <p:cNvPr id="3" name="Subtitle 2"/>
          <p:cNvSpPr>
            <a:spLocks noGrp="1"/>
          </p:cNvSpPr>
          <p:nvPr>
            <p:ph type="subTitle" idx="1"/>
          </p:nvPr>
        </p:nvSpPr>
        <p:spPr>
          <a:xfrm>
            <a:off x="3787284" y="3837128"/>
            <a:ext cx="4912895" cy="1420855"/>
          </a:xfrm>
        </p:spPr>
        <p:txBody>
          <a:bodyPr>
            <a:normAutofit/>
          </a:bodyPr>
          <a:lstStyle/>
          <a:p>
            <a:r>
              <a:rPr lang="en-US" dirty="0" err="1">
                <a:latin typeface="Gill Sans Light" panose="020B0302020104020203" pitchFamily="34" charset="-79"/>
                <a:ea typeface="Gill Sans SemiBold" charset="0"/>
                <a:cs typeface="Gill Sans Light" panose="020B0302020104020203" pitchFamily="34" charset="-79"/>
              </a:rPr>
              <a:t>Shaleen</a:t>
            </a:r>
            <a:r>
              <a:rPr lang="en-US" dirty="0">
                <a:latin typeface="Gill Sans Light" panose="020B0302020104020203" pitchFamily="34" charset="-79"/>
                <a:ea typeface="Gill Sans SemiBold" charset="0"/>
                <a:cs typeface="Gill Sans Light" panose="020B0302020104020203" pitchFamily="34" charset="-79"/>
              </a:rPr>
              <a:t> Deep</a:t>
            </a:r>
          </a:p>
          <a:p>
            <a:r>
              <a:rPr lang="en-US" i="1" dirty="0" err="1">
                <a:latin typeface="Gill Sans Light" panose="020B0302020104020203" pitchFamily="34" charset="-79"/>
                <a:ea typeface="Gill Sans SemiBold" charset="0"/>
                <a:cs typeface="Gill Sans Light" panose="020B0302020104020203" pitchFamily="34" charset="-79"/>
              </a:rPr>
              <a:t>shaleen</a:t>
            </a:r>
            <a:r>
              <a:rPr lang="en-US" sz="1800" i="1" dirty="0" err="1">
                <a:latin typeface="Gill Sans Light" panose="020B0302020104020203" pitchFamily="34" charset="-79"/>
                <a:ea typeface="Gill Sans SemiBold" charset="0"/>
                <a:cs typeface="Gill Sans Light" panose="020B0302020104020203" pitchFamily="34" charset="-79"/>
              </a:rPr>
              <a:t>@</a:t>
            </a:r>
            <a:r>
              <a:rPr lang="en-US" i="1" dirty="0" err="1">
                <a:latin typeface="Gill Sans Light" panose="020B0302020104020203" pitchFamily="34" charset="-79"/>
                <a:ea typeface="Gill Sans SemiBold" charset="0"/>
                <a:cs typeface="Gill Sans Light" panose="020B0302020104020203" pitchFamily="34" charset="-79"/>
              </a:rPr>
              <a:t>cs.wisc.edu</a:t>
            </a:r>
            <a:endParaRPr lang="en-US" i="1" dirty="0">
              <a:latin typeface="Gill Sans Light" panose="020B0302020104020203" pitchFamily="34" charset="-79"/>
              <a:ea typeface="Gill Sans SemiBold" charset="0"/>
              <a:cs typeface="Gill Sans Light" panose="020B0302020104020203" pitchFamily="34" charset="-79"/>
            </a:endParaRPr>
          </a:p>
          <a:p>
            <a:r>
              <a:rPr lang="en-US" dirty="0">
                <a:latin typeface="Gill Sans Light" panose="020B0302020104020203" pitchFamily="34" charset="-79"/>
                <a:ea typeface="Gill Sans SemiBold" charset="0"/>
                <a:cs typeface="Gill Sans Light" panose="020B0302020104020203" pitchFamily="34" charset="-79"/>
              </a:rPr>
              <a:t>Wisconsin DB Affiliates 2021</a:t>
            </a:r>
          </a:p>
        </p:txBody>
      </p:sp>
      <p:sp>
        <p:nvSpPr>
          <p:cNvPr id="8" name="object 4"/>
          <p:cNvSpPr/>
          <p:nvPr/>
        </p:nvSpPr>
        <p:spPr>
          <a:xfrm>
            <a:off x="11024044" y="5572514"/>
            <a:ext cx="990600" cy="673100"/>
          </a:xfrm>
          <a:prstGeom prst="rect">
            <a:avLst/>
          </a:prstGeom>
          <a:blipFill>
            <a:blip r:embed="rId3" cstate="print"/>
            <a:stretch>
              <a:fillRect/>
            </a:stretch>
          </a:blipFill>
        </p:spPr>
        <p:txBody>
          <a:bodyPr wrap="square" lIns="0" tIns="0" rIns="0" bIns="0" rtlCol="0"/>
          <a:lstStyle/>
          <a:p>
            <a:endParaRPr/>
          </a:p>
        </p:txBody>
      </p:sp>
      <p:sp>
        <p:nvSpPr>
          <p:cNvPr id="9" name="TextBox 8"/>
          <p:cNvSpPr txBox="1"/>
          <p:nvPr/>
        </p:nvSpPr>
        <p:spPr>
          <a:xfrm>
            <a:off x="348916" y="157732"/>
            <a:ext cx="6112042" cy="369332"/>
          </a:xfrm>
          <a:prstGeom prst="rect">
            <a:avLst/>
          </a:prstGeom>
          <a:noFill/>
        </p:spPr>
        <p:txBody>
          <a:bodyPr wrap="square" rtlCol="0">
            <a:spAutoFit/>
          </a:bodyPr>
          <a:lstStyle/>
          <a:p>
            <a:r>
              <a:rPr lang="en-US" b="1" dirty="0">
                <a:solidFill>
                  <a:schemeClr val="bg1"/>
                </a:solidFill>
                <a:latin typeface="Gill Sans SemiBold" charset="0"/>
                <a:ea typeface="Gill Sans SemiBold" charset="0"/>
                <a:cs typeface="Gill Sans SemiBold" charset="0"/>
              </a:rPr>
              <a:t>UNIVERSITY of  WISCONSIN-MADISON</a:t>
            </a:r>
          </a:p>
        </p:txBody>
      </p:sp>
      <p:sp>
        <p:nvSpPr>
          <p:cNvPr id="11" name="Rectangle 10"/>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52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0893430" y="-114792"/>
            <a:ext cx="1688258" cy="1012955"/>
          </a:xfrm>
          <a:prstGeom prst="rect">
            <a:avLst/>
          </a:prstGeom>
        </p:spPr>
      </p:pic>
      <p:sp>
        <p:nvSpPr>
          <p:cNvPr id="5" name="TextBox 4"/>
          <p:cNvSpPr txBox="1"/>
          <p:nvPr/>
        </p:nvSpPr>
        <p:spPr>
          <a:xfrm>
            <a:off x="389688" y="124220"/>
            <a:ext cx="5361405" cy="584775"/>
          </a:xfrm>
          <a:prstGeom prst="rect">
            <a:avLst/>
          </a:prstGeom>
          <a:noFill/>
        </p:spPr>
        <p:txBody>
          <a:bodyPr wrap="square" rtlCol="0">
            <a:spAutoFit/>
          </a:bodyPr>
          <a:lstStyle/>
          <a:p>
            <a:r>
              <a:rPr lang="en-US" sz="3200" b="1" dirty="0">
                <a:solidFill>
                  <a:schemeClr val="bg1"/>
                </a:solidFill>
                <a:latin typeface="Gill Sans MT" panose="020B0502020104020203" pitchFamily="34" charset="0"/>
                <a:ea typeface="Gill Sans" charset="0"/>
                <a:cs typeface="Gill Sans" charset="0"/>
              </a:rPr>
              <a:t>MOTIVATING EXAMPLE</a:t>
            </a:r>
          </a:p>
        </p:txBody>
      </p:sp>
      <p:sp>
        <p:nvSpPr>
          <p:cNvPr id="12" name="Subtitle 11"/>
          <p:cNvSpPr>
            <a:spLocks noGrp="1"/>
          </p:cNvSpPr>
          <p:nvPr>
            <p:ph type="subTitle" idx="1"/>
          </p:nvPr>
        </p:nvSpPr>
        <p:spPr>
          <a:xfrm>
            <a:off x="629588" y="946187"/>
            <a:ext cx="11107972" cy="5756752"/>
          </a:xfrm>
        </p:spPr>
        <p:txBody>
          <a:bodyPr>
            <a:normAutofit/>
          </a:bodyPr>
          <a:lstStyle/>
          <a:p>
            <a:pPr algn="l"/>
            <a:r>
              <a:rPr lang="en-US" dirty="0">
                <a:latin typeface="Gill Sans Light" panose="020B0302020104020203" pitchFamily="34" charset="-79"/>
                <a:ea typeface="Gill Sans Light" charset="0"/>
                <a:cs typeface="Gill Sans Light" panose="020B0302020104020203" pitchFamily="34" charset="-79"/>
              </a:rPr>
              <a:t>Consider a symmetric binary relation R where R(</a:t>
            </a:r>
            <a:r>
              <a:rPr lang="en-US" dirty="0" err="1">
                <a:latin typeface="Gill Sans Light" panose="020B0302020104020203" pitchFamily="34" charset="-79"/>
                <a:ea typeface="Gill Sans Light" charset="0"/>
                <a:cs typeface="Gill Sans Light" panose="020B0302020104020203" pitchFamily="34" charset="-79"/>
              </a:rPr>
              <a:t>a,b</a:t>
            </a:r>
            <a:r>
              <a:rPr lang="en-US" dirty="0">
                <a:latin typeface="Gill Sans Light" panose="020B0302020104020203" pitchFamily="34" charset="-79"/>
                <a:ea typeface="Gill Sans Light" charset="0"/>
                <a:cs typeface="Gill Sans Light" panose="020B0302020104020203" pitchFamily="34" charset="-79"/>
              </a:rPr>
              <a:t>) denotes user </a:t>
            </a:r>
            <a:r>
              <a:rPr lang="en-US" dirty="0">
                <a:solidFill>
                  <a:srgbClr val="991200"/>
                </a:solidFill>
                <a:latin typeface="Gill Sans Light" panose="020B0302020104020203" pitchFamily="34" charset="-79"/>
                <a:ea typeface="Gill Sans Light" charset="0"/>
                <a:cs typeface="Gill Sans Light" panose="020B0302020104020203" pitchFamily="34" charset="-79"/>
              </a:rPr>
              <a:t>a</a:t>
            </a:r>
            <a:r>
              <a:rPr lang="en-US" dirty="0">
                <a:latin typeface="Gill Sans Light" panose="020B0302020104020203" pitchFamily="34" charset="-79"/>
                <a:ea typeface="Gill Sans Light" charset="0"/>
                <a:cs typeface="Gill Sans Light" panose="020B0302020104020203" pitchFamily="34" charset="-79"/>
              </a:rPr>
              <a:t> is a friend of user </a:t>
            </a:r>
            <a:r>
              <a:rPr lang="en-US" dirty="0">
                <a:solidFill>
                  <a:srgbClr val="991200"/>
                </a:solidFill>
                <a:latin typeface="Gill Sans Light" panose="020B0302020104020203" pitchFamily="34" charset="-79"/>
                <a:ea typeface="Gill Sans Light" charset="0"/>
                <a:cs typeface="Gill Sans Light" panose="020B0302020104020203" pitchFamily="34" charset="-79"/>
              </a:rPr>
              <a:t>b</a:t>
            </a:r>
          </a:p>
          <a:p>
            <a:pPr algn="l"/>
            <a:endParaRPr lang="en-US" dirty="0">
              <a:solidFill>
                <a:srgbClr val="991200"/>
              </a:solidFill>
              <a:latin typeface="Gill Sans Light" panose="020B0302020104020203" pitchFamily="34" charset="-79"/>
              <a:ea typeface="Gill Sans Light" charset="0"/>
              <a:cs typeface="Gill Sans Light" panose="020B0302020104020203" pitchFamily="34" charset="-79"/>
            </a:endParaRPr>
          </a:p>
          <a:p>
            <a:pPr algn="l"/>
            <a:endParaRPr lang="en-US" dirty="0">
              <a:solidFill>
                <a:srgbClr val="991200"/>
              </a:solidFill>
              <a:latin typeface="Gill Sans Light" panose="020B0302020104020203" pitchFamily="34" charset="-79"/>
              <a:ea typeface="Gill Sans Light" charset="0"/>
              <a:cs typeface="Gill Sans Light" panose="020B0302020104020203" pitchFamily="34" charset="-79"/>
            </a:endParaRPr>
          </a:p>
          <a:p>
            <a:pPr algn="l"/>
            <a:r>
              <a:rPr lang="en-US" dirty="0">
                <a:latin typeface="Gill Sans Light" panose="020B0302020104020203" pitchFamily="34" charset="-79"/>
                <a:ea typeface="Gill Sans Light" charset="0"/>
                <a:cs typeface="Gill Sans Light" panose="020B0302020104020203" pitchFamily="34" charset="-79"/>
              </a:rPr>
              <a:t>A data analyst wishes to execute following query – for two friends </a:t>
            </a:r>
            <a:r>
              <a:rPr lang="en-US" b="1" dirty="0">
                <a:solidFill>
                  <a:srgbClr val="0378A8"/>
                </a:solidFill>
                <a:latin typeface="Gill Sans Light" panose="020B0302020104020203" pitchFamily="34" charset="-79"/>
                <a:ea typeface="Gill Sans Light" charset="0"/>
                <a:cs typeface="Gill Sans Light" panose="020B0302020104020203" pitchFamily="34" charset="-79"/>
              </a:rPr>
              <a:t>x</a:t>
            </a:r>
            <a:r>
              <a:rPr lang="en-US" dirty="0">
                <a:latin typeface="Gill Sans Light" panose="020B0302020104020203" pitchFamily="34" charset="-79"/>
                <a:ea typeface="Gill Sans Light" charset="0"/>
                <a:cs typeface="Gill Sans Light" panose="020B0302020104020203" pitchFamily="34" charset="-79"/>
              </a:rPr>
              <a:t> and </a:t>
            </a:r>
            <a:r>
              <a:rPr lang="en-US" b="1" dirty="0">
                <a:solidFill>
                  <a:srgbClr val="0378A8"/>
                </a:solidFill>
                <a:latin typeface="Gill Sans Light" panose="020B0302020104020203" pitchFamily="34" charset="-79"/>
                <a:ea typeface="Gill Sans Light" charset="0"/>
                <a:cs typeface="Gill Sans Light" panose="020B0302020104020203" pitchFamily="34" charset="-79"/>
              </a:rPr>
              <a:t>z</a:t>
            </a:r>
            <a:r>
              <a:rPr lang="en-US" dirty="0">
                <a:latin typeface="Gill Sans Light" panose="020B0302020104020203" pitchFamily="34" charset="-79"/>
                <a:ea typeface="Gill Sans Light" charset="0"/>
                <a:cs typeface="Gill Sans Light" panose="020B0302020104020203" pitchFamily="34" charset="-79"/>
              </a:rPr>
              <a:t>, return all mutual friends y</a:t>
            </a:r>
          </a:p>
          <a:p>
            <a:pPr algn="l"/>
            <a:endParaRPr lang="en-US" dirty="0">
              <a:latin typeface="Gill Sans Light" panose="020B0302020104020203" pitchFamily="34" charset="-79"/>
              <a:ea typeface="Gill Sans Light" charset="0"/>
              <a:cs typeface="Gill Sans Light" panose="020B0302020104020203" pitchFamily="34" charset="-79"/>
            </a:endParaRPr>
          </a:p>
          <a:p>
            <a:pPr algn="l"/>
            <a:endParaRPr lang="en-US" dirty="0">
              <a:latin typeface="Gill Sans Light" panose="020B0302020104020203" pitchFamily="34" charset="-79"/>
              <a:ea typeface="Gill Sans Light" charset="0"/>
              <a:cs typeface="Gill Sans Light" panose="020B0302020104020203" pitchFamily="34" charset="-79"/>
            </a:endParaRPr>
          </a:p>
          <a:p>
            <a:pPr algn="l"/>
            <a:endParaRPr lang="en-US" dirty="0">
              <a:latin typeface="Gill Sans Light" panose="020B0302020104020203" pitchFamily="34" charset="-79"/>
              <a:ea typeface="Gill Sans Light" charset="0"/>
              <a:cs typeface="Gill Sans Light" panose="020B0302020104020203" pitchFamily="34" charset="-79"/>
            </a:endParaRPr>
          </a:p>
          <a:p>
            <a:pPr algn="l"/>
            <a:endParaRPr lang="en-US" dirty="0">
              <a:latin typeface="Gill Sans Light" panose="020B0302020104020203" pitchFamily="34" charset="-79"/>
              <a:ea typeface="Gill Sans Light" charset="0"/>
              <a:cs typeface="Gill Sans Light" panose="020B0302020104020203" pitchFamily="34" charset="-79"/>
            </a:endParaRPr>
          </a:p>
          <a:p>
            <a:pPr algn="l"/>
            <a:endParaRPr lang="en-US" dirty="0">
              <a:latin typeface="Gill Sans Light" panose="020B0302020104020203" pitchFamily="34" charset="-79"/>
              <a:ea typeface="Gill Sans Light" charset="0"/>
              <a:cs typeface="Gill Sans Light" panose="020B0302020104020203" pitchFamily="34" charset="-79"/>
            </a:endParaRPr>
          </a:p>
        </p:txBody>
      </p:sp>
      <p:grpSp>
        <p:nvGrpSpPr>
          <p:cNvPr id="7" name="Group 6">
            <a:extLst>
              <a:ext uri="{FF2B5EF4-FFF2-40B4-BE49-F238E27FC236}">
                <a16:creationId xmlns:a16="http://schemas.microsoft.com/office/drawing/2014/main" id="{1041819F-4066-2944-B1D9-7F769D100460}"/>
              </a:ext>
            </a:extLst>
          </p:cNvPr>
          <p:cNvGrpSpPr/>
          <p:nvPr/>
        </p:nvGrpSpPr>
        <p:grpSpPr>
          <a:xfrm>
            <a:off x="1608561" y="3478548"/>
            <a:ext cx="9828934" cy="1183386"/>
            <a:chOff x="1638541" y="2759028"/>
            <a:chExt cx="9828934" cy="1183386"/>
          </a:xfrm>
        </p:grpSpPr>
        <p:sp>
          <p:nvSpPr>
            <p:cNvPr id="8" name="Rectangle 7">
              <a:extLst>
                <a:ext uri="{FF2B5EF4-FFF2-40B4-BE49-F238E27FC236}">
                  <a16:creationId xmlns:a16="http://schemas.microsoft.com/office/drawing/2014/main" id="{5587B688-26A2-FF47-95DE-F2A6A4D63BC7}"/>
                </a:ext>
              </a:extLst>
            </p:cNvPr>
            <p:cNvSpPr/>
            <p:nvPr/>
          </p:nvSpPr>
          <p:spPr>
            <a:xfrm>
              <a:off x="1638541" y="2759028"/>
              <a:ext cx="9828934" cy="1183386"/>
            </a:xfrm>
            <a:prstGeom prst="rect">
              <a:avLst/>
            </a:prstGeom>
            <a:solidFill>
              <a:schemeClr val="bg1">
                <a:lumMod val="95000"/>
              </a:schemeClr>
            </a:solidFill>
            <a:ln>
              <a:solidFill>
                <a:srgbClr val="C41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7C7007-C199-4346-945D-2FA121AA12BD}"/>
                </a:ext>
              </a:extLst>
            </p:cNvPr>
            <p:cNvSpPr txBox="1"/>
            <p:nvPr/>
          </p:nvSpPr>
          <p:spPr>
            <a:xfrm>
              <a:off x="1638541" y="2954652"/>
              <a:ext cx="9709013" cy="707886"/>
            </a:xfrm>
            <a:prstGeom prst="rect">
              <a:avLst/>
            </a:prstGeom>
            <a:noFill/>
          </p:spPr>
          <p:txBody>
            <a:bodyPr wrap="square" rtlCol="0">
              <a:spAutoFit/>
            </a:bodyPr>
            <a:lstStyle/>
            <a:p>
              <a:r>
                <a:rPr lang="en-US" sz="2000" dirty="0">
                  <a:solidFill>
                    <a:srgbClr val="C41A0C"/>
                  </a:solidFill>
                  <a:latin typeface="Consolas" panose="020B0609020204030204" pitchFamily="49" charset="0"/>
                  <a:cs typeface="Consolas" panose="020B0609020204030204" pitchFamily="49" charset="0"/>
                </a:rPr>
                <a:t>SELECT</a:t>
              </a:r>
              <a:r>
                <a:rPr lang="en-US" sz="2000" dirty="0">
                  <a:latin typeface="Consolas" panose="020B0609020204030204" pitchFamily="49" charset="0"/>
                  <a:cs typeface="Consolas" panose="020B0609020204030204" pitchFamily="49" charset="0"/>
                </a:rPr>
                <a:t> R1.y </a:t>
              </a:r>
              <a:r>
                <a:rPr lang="en-US" sz="2000" dirty="0">
                  <a:solidFill>
                    <a:srgbClr val="C41A0C"/>
                  </a:solidFill>
                  <a:latin typeface="Consolas" panose="020B0609020204030204" pitchFamily="49" charset="0"/>
                  <a:cs typeface="Consolas" panose="020B0609020204030204" pitchFamily="49" charset="0"/>
                </a:rPr>
                <a:t>FROM</a:t>
              </a:r>
              <a:r>
                <a:rPr lang="en-US" sz="2000" dirty="0">
                  <a:latin typeface="Consolas" panose="020B0609020204030204" pitchFamily="49" charset="0"/>
                  <a:cs typeface="Consolas" panose="020B0609020204030204" pitchFamily="49" charset="0"/>
                </a:rPr>
                <a:t> R AS R1, R AS R2 </a:t>
              </a:r>
            </a:p>
            <a:p>
              <a:r>
                <a:rPr lang="en-US" sz="2000" dirty="0">
                  <a:solidFill>
                    <a:srgbClr val="C41A0C"/>
                  </a:solidFill>
                  <a:latin typeface="Consolas" panose="020B0609020204030204" pitchFamily="49" charset="0"/>
                  <a:cs typeface="Consolas" panose="020B0609020204030204" pitchFamily="49" charset="0"/>
                </a:rPr>
                <a:t>WHERE</a:t>
              </a:r>
              <a:r>
                <a:rPr lang="en-US" sz="2000" dirty="0">
                  <a:latin typeface="Consolas" panose="020B0609020204030204" pitchFamily="49" charset="0"/>
                  <a:cs typeface="Consolas" panose="020B0609020204030204" pitchFamily="49" charset="0"/>
                </a:rPr>
                <a:t> R1.x = </a:t>
              </a:r>
              <a:r>
                <a:rPr lang="en-US" sz="2000" dirty="0">
                  <a:solidFill>
                    <a:srgbClr val="0378A8"/>
                  </a:solidFill>
                  <a:latin typeface="Consolas" panose="020B0609020204030204" pitchFamily="49" charset="0"/>
                  <a:cs typeface="Consolas" panose="020B0609020204030204" pitchFamily="49" charset="0"/>
                </a:rPr>
                <a:t>[PARAMETER 1]</a:t>
              </a:r>
              <a:r>
                <a:rPr lang="en-US" sz="2000" dirty="0">
                  <a:latin typeface="Consolas" panose="020B0609020204030204" pitchFamily="49" charset="0"/>
                  <a:cs typeface="Consolas" panose="020B0609020204030204" pitchFamily="49" charset="0"/>
                </a:rPr>
                <a:t> </a:t>
              </a:r>
              <a:r>
                <a:rPr lang="en-US" sz="2000" dirty="0">
                  <a:solidFill>
                    <a:srgbClr val="C41A0C"/>
                  </a:solidFill>
                  <a:latin typeface="Consolas" panose="020B0609020204030204" pitchFamily="49" charset="0"/>
                  <a:cs typeface="Consolas" panose="020B0609020204030204" pitchFamily="49" charset="0"/>
                </a:rPr>
                <a:t>AND</a:t>
              </a:r>
              <a:r>
                <a:rPr lang="en-US" sz="2000" dirty="0">
                  <a:latin typeface="Consolas" panose="020B0609020204030204" pitchFamily="49" charset="0"/>
                  <a:cs typeface="Consolas" panose="020B0609020204030204" pitchFamily="49" charset="0"/>
                </a:rPr>
                <a:t> R2.z = </a:t>
              </a:r>
              <a:r>
                <a:rPr lang="en-US" sz="2000" dirty="0">
                  <a:solidFill>
                    <a:srgbClr val="0378A8"/>
                  </a:solidFill>
                  <a:latin typeface="Consolas" panose="020B0609020204030204" pitchFamily="49" charset="0"/>
                  <a:cs typeface="Consolas" panose="020B0609020204030204" pitchFamily="49" charset="0"/>
                </a:rPr>
                <a:t>[PARAMETER 2] </a:t>
              </a:r>
              <a:r>
                <a:rPr lang="en-US" sz="2000" dirty="0">
                  <a:solidFill>
                    <a:srgbClr val="C00000"/>
                  </a:solidFill>
                  <a:latin typeface="Consolas" panose="020B0609020204030204" pitchFamily="49" charset="0"/>
                  <a:cs typeface="Consolas" panose="020B0609020204030204" pitchFamily="49" charset="0"/>
                </a:rPr>
                <a:t>AND </a:t>
              </a:r>
              <a:r>
                <a:rPr lang="en-US" sz="2000" dirty="0">
                  <a:latin typeface="Consolas" panose="020B0609020204030204" pitchFamily="49" charset="0"/>
                  <a:cs typeface="Consolas" panose="020B0609020204030204" pitchFamily="49" charset="0"/>
                </a:rPr>
                <a:t>R1.y = R2.y;</a:t>
              </a:r>
              <a:endParaRPr lang="en-US" sz="2000" baseline="-25000" dirty="0">
                <a:latin typeface="Consolas" panose="020B0609020204030204" pitchFamily="49" charset="0"/>
                <a:cs typeface="Consolas" panose="020B0609020204030204" pitchFamily="49" charset="0"/>
              </a:endParaRPr>
            </a:p>
          </p:txBody>
        </p:sp>
      </p:grpSp>
    </p:spTree>
    <p:custDataLst>
      <p:tags r:id="rId1"/>
    </p:custDataLst>
    <p:extLst>
      <p:ext uri="{BB962C8B-B14F-4D97-AF65-F5344CB8AC3E}">
        <p14:creationId xmlns:p14="http://schemas.microsoft.com/office/powerpoint/2010/main" val="41883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0838533" y="-114792"/>
            <a:ext cx="1688258" cy="1012955"/>
          </a:xfrm>
          <a:prstGeom prst="rect">
            <a:avLst/>
          </a:prstGeom>
        </p:spPr>
      </p:pic>
      <p:sp>
        <p:nvSpPr>
          <p:cNvPr id="5" name="TextBox 4"/>
          <p:cNvSpPr txBox="1"/>
          <p:nvPr/>
        </p:nvSpPr>
        <p:spPr>
          <a:xfrm>
            <a:off x="389688" y="124220"/>
            <a:ext cx="5361405"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PROBLEM SETTING</a:t>
            </a:r>
          </a:p>
        </p:txBody>
      </p:sp>
      <p:sp>
        <p:nvSpPr>
          <p:cNvPr id="12" name="Subtitle 11"/>
          <p:cNvSpPr>
            <a:spLocks noGrp="1"/>
          </p:cNvSpPr>
          <p:nvPr>
            <p:ph type="subTitle" idx="1"/>
          </p:nvPr>
        </p:nvSpPr>
        <p:spPr>
          <a:xfrm>
            <a:off x="962525" y="783374"/>
            <a:ext cx="10720137" cy="5950406"/>
          </a:xfrm>
        </p:spPr>
        <p:txBody>
          <a:bodyPr>
            <a:normAutofit/>
          </a:bodyPr>
          <a:lstStyle/>
          <a:p>
            <a:pPr algn="l"/>
            <a:endParaRPr lang="en-US" dirty="0">
              <a:latin typeface="Gill Sans Light" panose="020B0302020104020203" pitchFamily="34" charset="-79"/>
              <a:ea typeface="Gill Sans Light" charset="0"/>
              <a:cs typeface="Gill Sans Light" panose="020B0302020104020203" pitchFamily="34" charset="-79"/>
            </a:endParaRPr>
          </a:p>
          <a:p>
            <a:pPr algn="l"/>
            <a:endParaRPr lang="en-US" dirty="0">
              <a:latin typeface="Gill Sans Light" panose="020B0302020104020203" pitchFamily="34" charset="-79"/>
              <a:ea typeface="Gill Sans Light" charset="0"/>
              <a:cs typeface="Gill Sans Light" panose="020B0302020104020203" pitchFamily="34" charset="-79"/>
            </a:endParaRPr>
          </a:p>
          <a:p>
            <a:pPr algn="l"/>
            <a:endParaRPr lang="en-US" dirty="0">
              <a:latin typeface="Gill Sans Light" panose="020B0302020104020203" pitchFamily="34" charset="-79"/>
              <a:ea typeface="Gill Sans Light" charset="0"/>
              <a:cs typeface="Gill Sans Light" panose="020B0302020104020203" pitchFamily="34" charset="-79"/>
            </a:endParaRPr>
          </a:p>
          <a:p>
            <a:pPr algn="l"/>
            <a:endParaRPr lang="en-US" dirty="0">
              <a:latin typeface="Gill Sans Light" panose="020B0302020104020203" pitchFamily="34" charset="-79"/>
              <a:ea typeface="Gill Sans Light" charset="0"/>
              <a:cs typeface="Gill Sans Light" panose="020B0302020104020203" pitchFamily="34" charset="-79"/>
            </a:endParaRPr>
          </a:p>
          <a:p>
            <a:pPr algn="l"/>
            <a:endParaRPr lang="en-US" dirty="0">
              <a:latin typeface="Gill Sans Light" panose="020B0302020104020203" pitchFamily="34" charset="-79"/>
              <a:ea typeface="Gill Sans Light" charset="0"/>
              <a:cs typeface="Gill Sans Light" panose="020B0302020104020203" pitchFamily="34" charset="-79"/>
            </a:endParaRPr>
          </a:p>
          <a:p>
            <a:pPr algn="l"/>
            <a:endParaRPr lang="en-US" dirty="0">
              <a:latin typeface="Gill Sans Light" panose="020B0302020104020203" pitchFamily="34" charset="-79"/>
              <a:ea typeface="Gill Sans Light" charset="0"/>
              <a:cs typeface="Gill Sans Light" panose="020B0302020104020203" pitchFamily="34" charset="-79"/>
            </a:endParaRPr>
          </a:p>
          <a:p>
            <a:pPr algn="l"/>
            <a:endParaRPr lang="en-US" dirty="0">
              <a:latin typeface="Gill Sans Light" panose="020B0302020104020203" pitchFamily="34" charset="-79"/>
              <a:ea typeface="Gill Sans Light" charset="0"/>
              <a:cs typeface="Gill Sans Light" panose="020B0302020104020203" pitchFamily="34" charset="-79"/>
            </a:endParaRPr>
          </a:p>
          <a:p>
            <a:pPr algn="l"/>
            <a:endParaRPr lang="en-US" dirty="0">
              <a:latin typeface="Gill Sans Light" panose="020B0302020104020203" pitchFamily="34" charset="-79"/>
              <a:ea typeface="Gill Sans Light" charset="0"/>
              <a:cs typeface="Gill Sans Light" panose="020B0302020104020203" pitchFamily="34" charset="-79"/>
            </a:endParaRPr>
          </a:p>
          <a:p>
            <a:pPr algn="l"/>
            <a:endParaRPr lang="en-US" dirty="0">
              <a:latin typeface="Gill Sans Light" panose="020B0302020104020203" pitchFamily="34" charset="-79"/>
              <a:ea typeface="Gill Sans Light" charset="0"/>
              <a:cs typeface="Gill Sans Light" panose="020B0302020104020203" pitchFamily="34" charset="-79"/>
            </a:endParaRPr>
          </a:p>
        </p:txBody>
      </p:sp>
      <mc:AlternateContent xmlns:mc="http://schemas.openxmlformats.org/markup-compatibility/2006" xmlns:a14="http://schemas.microsoft.com/office/drawing/2010/main">
        <mc:Choice Requires="a14">
          <p:sp>
            <p:nvSpPr>
              <p:cNvPr id="26" name="TextBox 25"/>
              <p:cNvSpPr txBox="1"/>
              <p:nvPr/>
            </p:nvSpPr>
            <p:spPr>
              <a:xfrm>
                <a:off x="9401391" y="1903693"/>
                <a:ext cx="11030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Gill Sans Light" charset="0"/>
                          <a:cs typeface="Gill Sans Light" charset="0"/>
                        </a:rPr>
                        <m:t>𝑄</m:t>
                      </m:r>
                      <m:r>
                        <a:rPr lang="en-US" b="0" i="1" smtClean="0">
                          <a:latin typeface="Cambria Math" charset="0"/>
                          <a:ea typeface="Gill Sans Light" charset="0"/>
                          <a:cs typeface="Gill Sans Light" charset="0"/>
                        </a:rPr>
                        <m:t>[</m:t>
                      </m:r>
                      <m:sSub>
                        <m:sSubPr>
                          <m:ctrlPr>
                            <a:rPr lang="en-US" b="0" i="1" smtClean="0">
                              <a:latin typeface="Cambria Math" panose="02040503050406030204" pitchFamily="18" charset="0"/>
                              <a:ea typeface="Gill Sans Light" charset="0"/>
                              <a:cs typeface="Gill Sans Light" charset="0"/>
                            </a:rPr>
                          </m:ctrlPr>
                        </m:sSubPr>
                        <m:e>
                          <m:r>
                            <a:rPr lang="en-US" b="0" i="1" smtClean="0">
                              <a:latin typeface="Cambria Math" charset="0"/>
                              <a:ea typeface="Gill Sans Light" charset="0"/>
                              <a:cs typeface="Gill Sans Light" charset="0"/>
                            </a:rPr>
                            <m:t>𝑣</m:t>
                          </m:r>
                        </m:e>
                        <m:sub>
                          <m:r>
                            <a:rPr lang="en-US" b="0" i="1" smtClean="0">
                              <a:latin typeface="Cambria Math" charset="0"/>
                              <a:ea typeface="Gill Sans Light" charset="0"/>
                              <a:cs typeface="Gill Sans Light" charset="0"/>
                            </a:rPr>
                            <m:t>1</m:t>
                          </m:r>
                        </m:sub>
                      </m:sSub>
                      <m:r>
                        <a:rPr lang="en-US" b="0" i="1" smtClean="0">
                          <a:latin typeface="Cambria Math" charset="0"/>
                          <a:ea typeface="Gill Sans Light" charset="0"/>
                          <a:cs typeface="Gill Sans Light" charset="0"/>
                        </a:rPr>
                        <m:t>](</m:t>
                      </m:r>
                      <m:r>
                        <a:rPr lang="en-US" b="0" i="1" smtClean="0">
                          <a:latin typeface="Cambria Math" charset="0"/>
                          <a:ea typeface="Gill Sans Light" charset="0"/>
                          <a:cs typeface="Gill Sans Light" charset="0"/>
                        </a:rPr>
                        <m:t>𝐷</m:t>
                      </m:r>
                      <m:r>
                        <a:rPr lang="en-US" b="0" i="1" smtClean="0">
                          <a:latin typeface="Cambria Math" charset="0"/>
                          <a:ea typeface="Gill Sans Light" charset="0"/>
                          <a:cs typeface="Gill Sans Light" charset="0"/>
                        </a:rPr>
                        <m:t>)</m:t>
                      </m:r>
                    </m:oMath>
                  </m:oMathPara>
                </a14:m>
                <a:endParaRPr lang="en-US" dirty="0">
                  <a:latin typeface="Gill Sans Light" charset="0"/>
                  <a:ea typeface="Gill Sans Light" charset="0"/>
                  <a:cs typeface="Gill Sans Light"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401391" y="1903693"/>
                <a:ext cx="1103077" cy="369332"/>
              </a:xfrm>
              <a:prstGeom prst="rect">
                <a:avLst/>
              </a:prstGeom>
              <a:blipFill>
                <a:blip r:embed="rId5"/>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9401391" y="2252197"/>
                <a:ext cx="11030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Gill Sans Light" charset="0"/>
                          <a:cs typeface="Gill Sans Light" charset="0"/>
                        </a:rPr>
                        <m:t>𝑄</m:t>
                      </m:r>
                      <m:r>
                        <a:rPr lang="en-US" b="0" i="1" smtClean="0">
                          <a:latin typeface="Cambria Math" charset="0"/>
                          <a:ea typeface="Gill Sans Light" charset="0"/>
                          <a:cs typeface="Gill Sans Light" charset="0"/>
                        </a:rPr>
                        <m:t>[</m:t>
                      </m:r>
                      <m:sSub>
                        <m:sSubPr>
                          <m:ctrlPr>
                            <a:rPr lang="en-US" b="0" i="1" smtClean="0">
                              <a:latin typeface="Cambria Math" panose="02040503050406030204" pitchFamily="18" charset="0"/>
                              <a:ea typeface="Gill Sans Light" charset="0"/>
                              <a:cs typeface="Gill Sans Light" charset="0"/>
                            </a:rPr>
                          </m:ctrlPr>
                        </m:sSubPr>
                        <m:e>
                          <m:r>
                            <a:rPr lang="en-US" b="0" i="1" smtClean="0">
                              <a:latin typeface="Cambria Math" charset="0"/>
                              <a:ea typeface="Gill Sans Light" charset="0"/>
                              <a:cs typeface="Gill Sans Light" charset="0"/>
                            </a:rPr>
                            <m:t>𝑣</m:t>
                          </m:r>
                        </m:e>
                        <m:sub>
                          <m:r>
                            <a:rPr lang="en-US" b="0" i="1" smtClean="0">
                              <a:latin typeface="Cambria Math" charset="0"/>
                              <a:ea typeface="Gill Sans Light" charset="0"/>
                              <a:cs typeface="Gill Sans Light" charset="0"/>
                            </a:rPr>
                            <m:t>2</m:t>
                          </m:r>
                        </m:sub>
                      </m:sSub>
                      <m:r>
                        <a:rPr lang="en-US" b="0" i="1" smtClean="0">
                          <a:latin typeface="Cambria Math" charset="0"/>
                          <a:ea typeface="Gill Sans Light" charset="0"/>
                          <a:cs typeface="Gill Sans Light" charset="0"/>
                        </a:rPr>
                        <m:t>](</m:t>
                      </m:r>
                      <m:r>
                        <a:rPr lang="en-US" b="0" i="1" smtClean="0">
                          <a:latin typeface="Cambria Math" charset="0"/>
                          <a:ea typeface="Gill Sans Light" charset="0"/>
                          <a:cs typeface="Gill Sans Light" charset="0"/>
                        </a:rPr>
                        <m:t>𝐷</m:t>
                      </m:r>
                      <m:r>
                        <a:rPr lang="en-US" b="0" i="1" smtClean="0">
                          <a:latin typeface="Cambria Math" charset="0"/>
                          <a:ea typeface="Gill Sans Light" charset="0"/>
                          <a:cs typeface="Gill Sans Light" charset="0"/>
                        </a:rPr>
                        <m:t>)</m:t>
                      </m:r>
                    </m:oMath>
                  </m:oMathPara>
                </a14:m>
                <a:endParaRPr lang="en-US" dirty="0">
                  <a:latin typeface="Gill Sans Light" charset="0"/>
                  <a:ea typeface="Gill Sans Light" charset="0"/>
                  <a:cs typeface="Gill Sans Light"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9401391" y="2252197"/>
                <a:ext cx="1103077" cy="369332"/>
              </a:xfrm>
              <a:prstGeom prst="rect">
                <a:avLst/>
              </a:prstGeom>
              <a:blipFill>
                <a:blip r:embed="rId6"/>
                <a:stretch>
                  <a:fillRect r="-113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9401391" y="2621982"/>
                <a:ext cx="11030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Gill Sans Light" charset="0"/>
                          <a:cs typeface="Gill Sans Light" charset="0"/>
                        </a:rPr>
                        <m:t>𝑄</m:t>
                      </m:r>
                      <m:r>
                        <a:rPr lang="en-US" b="0" i="1" smtClean="0">
                          <a:latin typeface="Cambria Math" charset="0"/>
                          <a:ea typeface="Gill Sans Light" charset="0"/>
                          <a:cs typeface="Gill Sans Light" charset="0"/>
                        </a:rPr>
                        <m:t>[</m:t>
                      </m:r>
                      <m:sSub>
                        <m:sSubPr>
                          <m:ctrlPr>
                            <a:rPr lang="en-US" b="0" i="1" smtClean="0">
                              <a:latin typeface="Cambria Math" panose="02040503050406030204" pitchFamily="18" charset="0"/>
                              <a:ea typeface="Gill Sans Light" charset="0"/>
                              <a:cs typeface="Gill Sans Light" charset="0"/>
                            </a:rPr>
                          </m:ctrlPr>
                        </m:sSubPr>
                        <m:e>
                          <m:r>
                            <a:rPr lang="en-US" b="0" i="1" smtClean="0">
                              <a:latin typeface="Cambria Math" charset="0"/>
                              <a:ea typeface="Gill Sans Light" charset="0"/>
                              <a:cs typeface="Gill Sans Light" charset="0"/>
                            </a:rPr>
                            <m:t>𝑣</m:t>
                          </m:r>
                        </m:e>
                        <m:sub>
                          <m:r>
                            <a:rPr lang="en-US" b="0" i="1" smtClean="0">
                              <a:latin typeface="Cambria Math" charset="0"/>
                              <a:ea typeface="Gill Sans Light" charset="0"/>
                              <a:cs typeface="Gill Sans Light" charset="0"/>
                            </a:rPr>
                            <m:t>3</m:t>
                          </m:r>
                        </m:sub>
                      </m:sSub>
                      <m:r>
                        <a:rPr lang="en-US" b="0" i="1" smtClean="0">
                          <a:latin typeface="Cambria Math" charset="0"/>
                          <a:ea typeface="Gill Sans Light" charset="0"/>
                          <a:cs typeface="Gill Sans Light" charset="0"/>
                        </a:rPr>
                        <m:t>](</m:t>
                      </m:r>
                      <m:r>
                        <a:rPr lang="en-US" b="0" i="1" smtClean="0">
                          <a:latin typeface="Cambria Math" charset="0"/>
                          <a:ea typeface="Gill Sans Light" charset="0"/>
                          <a:cs typeface="Gill Sans Light" charset="0"/>
                        </a:rPr>
                        <m:t>𝐷</m:t>
                      </m:r>
                      <m:r>
                        <a:rPr lang="en-US" b="0" i="1" smtClean="0">
                          <a:latin typeface="Cambria Math" charset="0"/>
                          <a:ea typeface="Gill Sans Light" charset="0"/>
                          <a:cs typeface="Gill Sans Light" charset="0"/>
                        </a:rPr>
                        <m:t>)</m:t>
                      </m:r>
                    </m:oMath>
                  </m:oMathPara>
                </a14:m>
                <a:endParaRPr lang="en-US" dirty="0">
                  <a:latin typeface="Gill Sans Light" charset="0"/>
                  <a:ea typeface="Gill Sans Light" charset="0"/>
                  <a:cs typeface="Gill Sans Light"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9401391" y="2621982"/>
                <a:ext cx="1103077" cy="369332"/>
              </a:xfrm>
              <a:prstGeom prst="rect">
                <a:avLst/>
              </a:prstGeom>
              <a:blipFill>
                <a:blip r:embed="rId7"/>
                <a:stretch>
                  <a:fillRect r="-1136" b="-16667"/>
                </a:stretch>
              </a:blipFill>
            </p:spPr>
            <p:txBody>
              <a:bodyPr/>
              <a:lstStyle/>
              <a:p>
                <a:r>
                  <a:rPr lang="en-US">
                    <a:noFill/>
                  </a:rPr>
                  <a:t> </a:t>
                </a:r>
              </a:p>
            </p:txBody>
          </p:sp>
        </mc:Fallback>
      </mc:AlternateContent>
      <p:pic>
        <p:nvPicPr>
          <p:cNvPr id="29" name="Picture 28">
            <a:extLst>
              <a:ext uri="{FF2B5EF4-FFF2-40B4-BE49-F238E27FC236}">
                <a16:creationId xmlns:a16="http://schemas.microsoft.com/office/drawing/2014/main" id="{2899F21D-5B77-EA44-8336-173A2B32E24E}"/>
              </a:ext>
            </a:extLst>
          </p:cNvPr>
          <p:cNvPicPr>
            <a:picLocks noChangeAspect="1"/>
          </p:cNvPicPr>
          <p:nvPr/>
        </p:nvPicPr>
        <p:blipFill>
          <a:blip r:embed="rId8"/>
          <a:stretch>
            <a:fillRect/>
          </a:stretch>
        </p:blipFill>
        <p:spPr>
          <a:xfrm>
            <a:off x="8425380" y="2965790"/>
            <a:ext cx="38100" cy="254000"/>
          </a:xfrm>
          <a:prstGeom prst="rect">
            <a:avLst/>
          </a:prstGeom>
        </p:spPr>
      </p:pic>
      <p:sp>
        <p:nvSpPr>
          <p:cNvPr id="31" name="Rectangle 30">
            <a:extLst>
              <a:ext uri="{FF2B5EF4-FFF2-40B4-BE49-F238E27FC236}">
                <a16:creationId xmlns:a16="http://schemas.microsoft.com/office/drawing/2014/main" id="{760844BA-68B2-5346-AD98-D17598B70220}"/>
              </a:ext>
            </a:extLst>
          </p:cNvPr>
          <p:cNvSpPr/>
          <p:nvPr/>
        </p:nvSpPr>
        <p:spPr>
          <a:xfrm>
            <a:off x="5145270" y="1916949"/>
            <a:ext cx="2261937" cy="111893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4637DFC-33C1-0B4A-8AF1-78A08D0B94C6}"/>
              </a:ext>
            </a:extLst>
          </p:cNvPr>
          <p:cNvSpPr txBox="1"/>
          <p:nvPr/>
        </p:nvSpPr>
        <p:spPr>
          <a:xfrm>
            <a:off x="5591191" y="2274779"/>
            <a:ext cx="1678405" cy="369332"/>
          </a:xfrm>
          <a:prstGeom prst="rect">
            <a:avLst/>
          </a:prstGeom>
          <a:noFill/>
        </p:spPr>
        <p:txBody>
          <a:bodyPr wrap="square" rtlCol="0">
            <a:spAutoFit/>
          </a:bodyPr>
          <a:lstStyle/>
          <a:p>
            <a:r>
              <a:rPr lang="en-US" dirty="0">
                <a:latin typeface="Gill Sans Light" charset="0"/>
                <a:ea typeface="Gill Sans Light" charset="0"/>
                <a:cs typeface="Gill Sans Light" charset="0"/>
              </a:rPr>
              <a:t>Data Structure</a:t>
            </a:r>
          </a:p>
        </p:txBody>
      </p:sp>
      <p:cxnSp>
        <p:nvCxnSpPr>
          <p:cNvPr id="33" name="Straight Arrow Connector 32">
            <a:extLst>
              <a:ext uri="{FF2B5EF4-FFF2-40B4-BE49-F238E27FC236}">
                <a16:creationId xmlns:a16="http://schemas.microsoft.com/office/drawing/2014/main" id="{F97028D9-7612-7D49-BF52-278064AF5005}"/>
              </a:ext>
            </a:extLst>
          </p:cNvPr>
          <p:cNvCxnSpPr/>
          <p:nvPr/>
        </p:nvCxnSpPr>
        <p:spPr>
          <a:xfrm>
            <a:off x="3166076" y="2476418"/>
            <a:ext cx="1925053" cy="0"/>
          </a:xfrm>
          <a:prstGeom prst="straightConnector1">
            <a:avLst/>
          </a:prstGeom>
          <a:ln w="9525">
            <a:solidFill>
              <a:srgbClr val="0378A8"/>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EB47CA5-18F6-AF48-BD75-D213B8680B0C}"/>
              </a:ext>
            </a:extLst>
          </p:cNvPr>
          <p:cNvSpPr txBox="1"/>
          <p:nvPr/>
        </p:nvSpPr>
        <p:spPr>
          <a:xfrm flipH="1">
            <a:off x="1049248" y="2302920"/>
            <a:ext cx="2749107" cy="369332"/>
          </a:xfrm>
          <a:prstGeom prst="rect">
            <a:avLst/>
          </a:prstGeom>
          <a:noFill/>
        </p:spPr>
        <p:txBody>
          <a:bodyPr wrap="square" rtlCol="0">
            <a:spAutoFit/>
          </a:bodyPr>
          <a:lstStyle/>
          <a:p>
            <a:r>
              <a:rPr lang="en-US" dirty="0">
                <a:latin typeface="Gill Sans Light" charset="0"/>
                <a:ea typeface="Gill Sans Light" charset="0"/>
                <a:cs typeface="Gill Sans Light" charset="0"/>
              </a:rPr>
              <a:t>read-only database D</a:t>
            </a:r>
          </a:p>
        </p:txBody>
      </p:sp>
      <p:sp>
        <p:nvSpPr>
          <p:cNvPr id="37" name="TextBox 36">
            <a:extLst>
              <a:ext uri="{FF2B5EF4-FFF2-40B4-BE49-F238E27FC236}">
                <a16:creationId xmlns:a16="http://schemas.microsoft.com/office/drawing/2014/main" id="{BC31D657-1B77-734C-8D80-0D4C6B3B6F81}"/>
              </a:ext>
            </a:extLst>
          </p:cNvPr>
          <p:cNvSpPr txBox="1"/>
          <p:nvPr/>
        </p:nvSpPr>
        <p:spPr>
          <a:xfrm flipH="1">
            <a:off x="3189522" y="1773038"/>
            <a:ext cx="1798719" cy="646331"/>
          </a:xfrm>
          <a:prstGeom prst="rect">
            <a:avLst/>
          </a:prstGeom>
          <a:noFill/>
        </p:spPr>
        <p:txBody>
          <a:bodyPr wrap="square" rtlCol="0">
            <a:spAutoFit/>
          </a:bodyPr>
          <a:lstStyle/>
          <a:p>
            <a:r>
              <a:rPr lang="en-US" dirty="0">
                <a:latin typeface="Gill Sans Light" charset="0"/>
                <a:ea typeface="Gill Sans Light" charset="0"/>
                <a:cs typeface="Gill Sans Light" charset="0"/>
              </a:rPr>
              <a:t>Input template query Q</a:t>
            </a:r>
          </a:p>
        </p:txBody>
      </p:sp>
      <p:sp>
        <p:nvSpPr>
          <p:cNvPr id="38" name="Left Brace 37">
            <a:extLst>
              <a:ext uri="{FF2B5EF4-FFF2-40B4-BE49-F238E27FC236}">
                <a16:creationId xmlns:a16="http://schemas.microsoft.com/office/drawing/2014/main" id="{8A129BE4-7148-964F-8B3E-B8DEA1CC0231}"/>
              </a:ext>
            </a:extLst>
          </p:cNvPr>
          <p:cNvSpPr/>
          <p:nvPr/>
        </p:nvSpPr>
        <p:spPr>
          <a:xfrm rot="-5400000">
            <a:off x="4004130" y="1840499"/>
            <a:ext cx="248948" cy="1925054"/>
          </a:xfrm>
          <a:prstGeom prst="leftBrace">
            <a:avLst/>
          </a:prstGeom>
          <a:ln>
            <a:solidFill>
              <a:srgbClr val="0378A8"/>
            </a:solidFill>
          </a:ln>
        </p:spPr>
        <p:style>
          <a:lnRef idx="1">
            <a:schemeClr val="accent1"/>
          </a:lnRef>
          <a:fillRef idx="0">
            <a:schemeClr val="accent1"/>
          </a:fillRef>
          <a:effectRef idx="0">
            <a:schemeClr val="accent1"/>
          </a:effectRef>
          <a:fontRef idx="minor">
            <a:schemeClr val="tx1"/>
          </a:fontRef>
        </p:style>
        <p:txBody>
          <a:bodyPr vert="horz" rtlCol="0" anchor="ctr"/>
          <a:lstStyle/>
          <a:p>
            <a:pPr algn="ctr"/>
            <a:endParaRPr lang="en-US"/>
          </a:p>
        </p:txBody>
      </p:sp>
      <p:sp>
        <p:nvSpPr>
          <p:cNvPr id="41" name="Left Brace 40">
            <a:extLst>
              <a:ext uri="{FF2B5EF4-FFF2-40B4-BE49-F238E27FC236}">
                <a16:creationId xmlns:a16="http://schemas.microsoft.com/office/drawing/2014/main" id="{E1D3A34C-777C-EA4F-A7C5-A3E35976D6EA}"/>
              </a:ext>
            </a:extLst>
          </p:cNvPr>
          <p:cNvSpPr/>
          <p:nvPr/>
        </p:nvSpPr>
        <p:spPr>
          <a:xfrm rot="-5400000">
            <a:off x="6172395" y="2163279"/>
            <a:ext cx="171591" cy="2189750"/>
          </a:xfrm>
          <a:prstGeom prst="leftBrace">
            <a:avLst/>
          </a:prstGeom>
          <a:ln>
            <a:solidFill>
              <a:srgbClr val="0378A8"/>
            </a:solidFill>
          </a:ln>
        </p:spPr>
        <p:style>
          <a:lnRef idx="1">
            <a:schemeClr val="accent1"/>
          </a:lnRef>
          <a:fillRef idx="0">
            <a:schemeClr val="accent1"/>
          </a:fillRef>
          <a:effectRef idx="0">
            <a:schemeClr val="accent1"/>
          </a:effectRef>
          <a:fontRef idx="minor">
            <a:schemeClr val="tx1"/>
          </a:fontRef>
        </p:style>
        <p:txBody>
          <a:bodyPr vert="horz" rtlCol="0" anchor="ctr"/>
          <a:lstStyle/>
          <a:p>
            <a:pPr algn="ctr"/>
            <a:endParaRPr lang="en-US"/>
          </a:p>
        </p:txBody>
      </p:sp>
      <p:cxnSp>
        <p:nvCxnSpPr>
          <p:cNvPr id="42" name="Straight Connector 41">
            <a:extLst>
              <a:ext uri="{FF2B5EF4-FFF2-40B4-BE49-F238E27FC236}">
                <a16:creationId xmlns:a16="http://schemas.microsoft.com/office/drawing/2014/main" id="{479E0AD1-3C78-0641-A6EB-1FBFD2E40FDC}"/>
              </a:ext>
            </a:extLst>
          </p:cNvPr>
          <p:cNvCxnSpPr/>
          <p:nvPr/>
        </p:nvCxnSpPr>
        <p:spPr>
          <a:xfrm flipH="1">
            <a:off x="7533541" y="1566931"/>
            <a:ext cx="4009" cy="182991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6378D43-6973-354C-A127-3FDFFDD1AE9D}"/>
              </a:ext>
            </a:extLst>
          </p:cNvPr>
          <p:cNvSpPr txBox="1"/>
          <p:nvPr/>
        </p:nvSpPr>
        <p:spPr>
          <a:xfrm>
            <a:off x="4651481" y="1462471"/>
            <a:ext cx="2189751" cy="369332"/>
          </a:xfrm>
          <a:prstGeom prst="rect">
            <a:avLst/>
          </a:prstGeom>
          <a:noFill/>
        </p:spPr>
        <p:txBody>
          <a:bodyPr wrap="square" rtlCol="0">
            <a:spAutoFit/>
          </a:bodyPr>
          <a:lstStyle/>
          <a:p>
            <a:r>
              <a:rPr lang="en-US" dirty="0">
                <a:solidFill>
                  <a:srgbClr val="0378A8"/>
                </a:solidFill>
                <a:latin typeface="Gill Sans" charset="0"/>
                <a:ea typeface="Gill Sans" charset="0"/>
                <a:cs typeface="Gill Sans" charset="0"/>
              </a:rPr>
              <a:t>pre-processing phase</a:t>
            </a:r>
          </a:p>
        </p:txBody>
      </p:sp>
      <p:sp>
        <p:nvSpPr>
          <p:cNvPr id="44" name="TextBox 43">
            <a:extLst>
              <a:ext uri="{FF2B5EF4-FFF2-40B4-BE49-F238E27FC236}">
                <a16:creationId xmlns:a16="http://schemas.microsoft.com/office/drawing/2014/main" id="{945A995B-4840-9948-A658-233847F8E2BF}"/>
              </a:ext>
            </a:extLst>
          </p:cNvPr>
          <p:cNvSpPr txBox="1"/>
          <p:nvPr/>
        </p:nvSpPr>
        <p:spPr>
          <a:xfrm>
            <a:off x="7718025" y="1538355"/>
            <a:ext cx="2757987" cy="369332"/>
          </a:xfrm>
          <a:prstGeom prst="rect">
            <a:avLst/>
          </a:prstGeom>
          <a:noFill/>
        </p:spPr>
        <p:txBody>
          <a:bodyPr wrap="square" rtlCol="0">
            <a:spAutoFit/>
          </a:bodyPr>
          <a:lstStyle/>
          <a:p>
            <a:r>
              <a:rPr lang="en-US" dirty="0">
                <a:solidFill>
                  <a:srgbClr val="991200"/>
                </a:solidFill>
                <a:latin typeface="Gill Sans" charset="0"/>
                <a:ea typeface="Gill Sans" charset="0"/>
                <a:cs typeface="Gill Sans" charset="0"/>
              </a:rPr>
              <a:t>enumeration phase</a:t>
            </a:r>
          </a:p>
        </p:txBody>
      </p:sp>
      <p:cxnSp>
        <p:nvCxnSpPr>
          <p:cNvPr id="45" name="Straight Arrow Connector 44">
            <a:extLst>
              <a:ext uri="{FF2B5EF4-FFF2-40B4-BE49-F238E27FC236}">
                <a16:creationId xmlns:a16="http://schemas.microsoft.com/office/drawing/2014/main" id="{EB3DB813-ECC5-6D4D-83DA-32E0F608B4AD}"/>
              </a:ext>
            </a:extLst>
          </p:cNvPr>
          <p:cNvCxnSpPr/>
          <p:nvPr/>
        </p:nvCxnSpPr>
        <p:spPr>
          <a:xfrm>
            <a:off x="7407207" y="2077115"/>
            <a:ext cx="1925053" cy="0"/>
          </a:xfrm>
          <a:prstGeom prst="straightConnector1">
            <a:avLst/>
          </a:prstGeom>
          <a:ln w="9525">
            <a:solidFill>
              <a:srgbClr val="9912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53F2C53-DC19-7F41-80E6-09E84EAD271A}"/>
              </a:ext>
            </a:extLst>
          </p:cNvPr>
          <p:cNvCxnSpPr/>
          <p:nvPr/>
        </p:nvCxnSpPr>
        <p:spPr>
          <a:xfrm>
            <a:off x="7407207" y="2446719"/>
            <a:ext cx="1925053" cy="0"/>
          </a:xfrm>
          <a:prstGeom prst="straightConnector1">
            <a:avLst/>
          </a:prstGeom>
          <a:ln w="9525">
            <a:solidFill>
              <a:srgbClr val="9912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EF37AE6-F70C-BE46-A8A9-3C89C8509127}"/>
              </a:ext>
            </a:extLst>
          </p:cNvPr>
          <p:cNvCxnSpPr/>
          <p:nvPr/>
        </p:nvCxnSpPr>
        <p:spPr>
          <a:xfrm>
            <a:off x="7407207" y="2803022"/>
            <a:ext cx="1925053" cy="0"/>
          </a:xfrm>
          <a:prstGeom prst="straightConnector1">
            <a:avLst/>
          </a:prstGeom>
          <a:ln w="9525">
            <a:solidFill>
              <a:srgbClr val="9912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5B6ECCF-66E6-3846-91CD-DADE3ED2943A}"/>
              </a:ext>
            </a:extLst>
          </p:cNvPr>
          <p:cNvSpPr txBox="1"/>
          <p:nvPr/>
        </p:nvSpPr>
        <p:spPr>
          <a:xfrm>
            <a:off x="3166076" y="2927500"/>
            <a:ext cx="1925053" cy="646331"/>
          </a:xfrm>
          <a:prstGeom prst="rect">
            <a:avLst/>
          </a:prstGeom>
          <a:noFill/>
        </p:spPr>
        <p:txBody>
          <a:bodyPr wrap="square" rtlCol="0">
            <a:spAutoFit/>
          </a:bodyPr>
          <a:lstStyle/>
          <a:p>
            <a:r>
              <a:rPr lang="en-US" dirty="0">
                <a:latin typeface="Gill Sans Light" charset="0"/>
                <a:ea typeface="Gill Sans Light" charset="0"/>
                <a:cs typeface="Gill Sans Light" charset="0"/>
              </a:rPr>
              <a:t>Preprocessing Time</a:t>
            </a:r>
          </a:p>
          <a:p>
            <a:pPr algn="ctr"/>
            <a:r>
              <a:rPr lang="en-US" dirty="0">
                <a:latin typeface="Gill Sans Light" charset="0"/>
                <a:ea typeface="Gill Sans Light" charset="0"/>
                <a:cs typeface="Gill Sans Light" charset="0"/>
              </a:rPr>
              <a:t>T</a:t>
            </a:r>
            <a:r>
              <a:rPr lang="en-US" baseline="-25000" dirty="0">
                <a:latin typeface="Gill Sans Light" charset="0"/>
                <a:ea typeface="Gill Sans Light" charset="0"/>
                <a:cs typeface="Gill Sans Light" charset="0"/>
              </a:rPr>
              <a:t>P</a:t>
            </a:r>
          </a:p>
        </p:txBody>
      </p:sp>
      <p:sp>
        <p:nvSpPr>
          <p:cNvPr id="49" name="TextBox 48">
            <a:extLst>
              <a:ext uri="{FF2B5EF4-FFF2-40B4-BE49-F238E27FC236}">
                <a16:creationId xmlns:a16="http://schemas.microsoft.com/office/drawing/2014/main" id="{2E765A4C-41D3-DF43-AFCC-D1DC776BECBD}"/>
              </a:ext>
            </a:extLst>
          </p:cNvPr>
          <p:cNvSpPr txBox="1"/>
          <p:nvPr/>
        </p:nvSpPr>
        <p:spPr>
          <a:xfrm>
            <a:off x="5293656" y="3356032"/>
            <a:ext cx="1925053" cy="369332"/>
          </a:xfrm>
          <a:prstGeom prst="rect">
            <a:avLst/>
          </a:prstGeom>
          <a:noFill/>
        </p:spPr>
        <p:txBody>
          <a:bodyPr wrap="square" rtlCol="0">
            <a:spAutoFit/>
          </a:bodyPr>
          <a:lstStyle/>
          <a:p>
            <a:pPr algn="ctr"/>
            <a:r>
              <a:rPr lang="en-US" dirty="0">
                <a:latin typeface="Gill Sans Light" charset="0"/>
                <a:ea typeface="Gill Sans Light" charset="0"/>
                <a:cs typeface="Gill Sans Light" charset="0"/>
              </a:rPr>
              <a:t>Space S</a:t>
            </a:r>
            <a:endParaRPr lang="en-US" baseline="-25000" dirty="0">
              <a:latin typeface="Gill Sans Light" charset="0"/>
              <a:ea typeface="Gill Sans Light" charset="0"/>
              <a:cs typeface="Gill Sans Light" charset="0"/>
            </a:endParaRPr>
          </a:p>
        </p:txBody>
      </p:sp>
      <p:sp>
        <p:nvSpPr>
          <p:cNvPr id="50" name="Rectangle 49">
            <a:extLst>
              <a:ext uri="{FF2B5EF4-FFF2-40B4-BE49-F238E27FC236}">
                <a16:creationId xmlns:a16="http://schemas.microsoft.com/office/drawing/2014/main" id="{C7F25D1C-9665-7B4E-B3AC-4F88ECBC0921}"/>
              </a:ext>
            </a:extLst>
          </p:cNvPr>
          <p:cNvSpPr/>
          <p:nvPr/>
        </p:nvSpPr>
        <p:spPr>
          <a:xfrm>
            <a:off x="1048812" y="4647327"/>
            <a:ext cx="9970455" cy="1012956"/>
          </a:xfrm>
          <a:prstGeom prst="rect">
            <a:avLst/>
          </a:prstGeom>
          <a:solidFill>
            <a:schemeClr val="bg1">
              <a:lumMod val="95000"/>
            </a:schemeClr>
          </a:solidFill>
          <a:ln>
            <a:solidFill>
              <a:srgbClr val="C41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378A8"/>
                </a:solidFill>
                <a:latin typeface="Gill Sans Light" panose="020B0302020104020203" pitchFamily="34" charset="-79"/>
                <a:ea typeface="Gill Sans Light" charset="0"/>
                <a:cs typeface="Gill Sans Light" panose="020B0302020104020203" pitchFamily="34" charset="-79"/>
              </a:rPr>
              <a:t>Goal : </a:t>
            </a:r>
            <a:r>
              <a:rPr lang="en-US" sz="2000" dirty="0">
                <a:solidFill>
                  <a:schemeClr val="tx1"/>
                </a:solidFill>
                <a:latin typeface="Gill Sans Light" panose="020B0302020104020203" pitchFamily="34" charset="-79"/>
                <a:ea typeface="Gill Sans Light" charset="0"/>
                <a:cs typeface="Gill Sans Light" panose="020B0302020104020203" pitchFamily="34" charset="-79"/>
              </a:rPr>
              <a:t> construct a </a:t>
            </a:r>
            <a:r>
              <a:rPr lang="en-US" sz="2000" dirty="0">
                <a:solidFill>
                  <a:srgbClr val="C00000"/>
                </a:solidFill>
                <a:latin typeface="Gill Sans Light" panose="020B0302020104020203" pitchFamily="34" charset="-79"/>
                <a:ea typeface="Gill Sans Light" charset="0"/>
                <a:cs typeface="Gill Sans Light" panose="020B0302020104020203" pitchFamily="34" charset="-79"/>
              </a:rPr>
              <a:t>space-efficient</a:t>
            </a:r>
            <a:r>
              <a:rPr lang="en-US" sz="2000" dirty="0">
                <a:solidFill>
                  <a:schemeClr val="tx1"/>
                </a:solidFill>
                <a:latin typeface="Gill Sans Light" panose="020B0302020104020203" pitchFamily="34" charset="-79"/>
                <a:ea typeface="Gill Sans Light" charset="0"/>
                <a:cs typeface="Gill Sans Light" panose="020B0302020104020203" pitchFamily="34" charset="-79"/>
              </a:rPr>
              <a:t> data structure to answer instantiations of the query template</a:t>
            </a:r>
          </a:p>
        </p:txBody>
      </p:sp>
    </p:spTree>
    <p:custDataLst>
      <p:tags r:id="rId1"/>
    </p:custDataLst>
    <p:extLst>
      <p:ext uri="{BB962C8B-B14F-4D97-AF65-F5344CB8AC3E}">
        <p14:creationId xmlns:p14="http://schemas.microsoft.com/office/powerpoint/2010/main" val="25917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1" grpId="0" animBg="1"/>
      <p:bldP spid="32" grpId="0"/>
      <p:bldP spid="34" grpId="0"/>
      <p:bldP spid="37" grpId="0"/>
      <p:bldP spid="38" grpId="0" animBg="1"/>
      <p:bldP spid="41" grpId="0" animBg="1"/>
      <p:bldP spid="43" grpId="0"/>
      <p:bldP spid="44" grpId="0"/>
      <p:bldP spid="48" grpId="0"/>
      <p:bldP spid="49" grpId="0"/>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0841292" y="-89871"/>
            <a:ext cx="1688258" cy="1012955"/>
          </a:xfrm>
          <a:prstGeom prst="rect">
            <a:avLst/>
          </a:prstGeom>
        </p:spPr>
      </p:pic>
      <p:sp>
        <p:nvSpPr>
          <p:cNvPr id="5" name="TextBox 4"/>
          <p:cNvSpPr txBox="1"/>
          <p:nvPr/>
        </p:nvSpPr>
        <p:spPr>
          <a:xfrm>
            <a:off x="389688" y="124220"/>
            <a:ext cx="7833562" cy="584775"/>
          </a:xfrm>
          <a:prstGeom prst="rect">
            <a:avLst/>
          </a:prstGeom>
          <a:noFill/>
        </p:spPr>
        <p:txBody>
          <a:bodyPr wrap="square" rtlCol="0">
            <a:spAutoFit/>
          </a:bodyPr>
          <a:lstStyle/>
          <a:p>
            <a:r>
              <a:rPr lang="en-US" sz="3200" b="1" dirty="0">
                <a:solidFill>
                  <a:schemeClr val="bg1"/>
                </a:solidFill>
                <a:latin typeface="Gill Sans MT" panose="020B0502020104020203" pitchFamily="34" charset="0"/>
                <a:ea typeface="Gill Sans" charset="0"/>
                <a:cs typeface="Gill Sans" charset="0"/>
              </a:rPr>
              <a:t>DATA STRUCTURE</a:t>
            </a:r>
          </a:p>
        </p:txBody>
      </p:sp>
      <p:sp>
        <p:nvSpPr>
          <p:cNvPr id="2" name="TextBox 1">
            <a:extLst>
              <a:ext uri="{FF2B5EF4-FFF2-40B4-BE49-F238E27FC236}">
                <a16:creationId xmlns:a16="http://schemas.microsoft.com/office/drawing/2014/main" id="{1A99926C-DF97-5542-B5FE-F0FE5D5F17AD}"/>
              </a:ext>
            </a:extLst>
          </p:cNvPr>
          <p:cNvSpPr txBox="1"/>
          <p:nvPr/>
        </p:nvSpPr>
        <p:spPr>
          <a:xfrm>
            <a:off x="389688" y="1236374"/>
            <a:ext cx="6181593" cy="400110"/>
          </a:xfrm>
          <a:prstGeom prst="rect">
            <a:avLst/>
          </a:prstGeom>
          <a:noFill/>
        </p:spPr>
        <p:txBody>
          <a:bodyPr wrap="square" rtlCol="0">
            <a:spAutoFit/>
          </a:bodyPr>
          <a:lstStyle/>
          <a:p>
            <a:r>
              <a:rPr lang="en-US" sz="2000" b="1" dirty="0">
                <a:solidFill>
                  <a:srgbClr val="C00000"/>
                </a:solidFill>
                <a:latin typeface="Gill Sans Light" panose="020B0302020104020203" pitchFamily="34" charset="-79"/>
                <a:cs typeface="Gill Sans Light" panose="020B0302020104020203" pitchFamily="34" charset="-79"/>
              </a:rPr>
              <a:t>Key Idea: </a:t>
            </a:r>
            <a:r>
              <a:rPr lang="en-US" sz="2000" b="1" dirty="0">
                <a:latin typeface="Gill Sans Light" panose="020B0302020104020203" pitchFamily="34" charset="-79"/>
                <a:cs typeface="Gill Sans Light" panose="020B0302020104020203" pitchFamily="34" charset="-79"/>
              </a:rPr>
              <a:t>Use a partial materialization strategy</a:t>
            </a:r>
            <a:endParaRPr lang="en-US" sz="2000" b="1" dirty="0">
              <a:solidFill>
                <a:srgbClr val="C00000"/>
              </a:solidFill>
              <a:latin typeface="Gill Sans Light" panose="020B0302020104020203" pitchFamily="34" charset="-79"/>
              <a:cs typeface="Gill Sans Light" panose="020B0302020104020203" pitchFamily="34" charset="-79"/>
            </a:endParaRPr>
          </a:p>
        </p:txBody>
      </p:sp>
      <p:cxnSp>
        <p:nvCxnSpPr>
          <p:cNvPr id="59" name="Straight Connector 58">
            <a:extLst>
              <a:ext uri="{FF2B5EF4-FFF2-40B4-BE49-F238E27FC236}">
                <a16:creationId xmlns:a16="http://schemas.microsoft.com/office/drawing/2014/main" id="{EBA27F11-C1DA-5E40-BA99-24EC1F5258B7}"/>
              </a:ext>
            </a:extLst>
          </p:cNvPr>
          <p:cNvCxnSpPr/>
          <p:nvPr/>
        </p:nvCxnSpPr>
        <p:spPr>
          <a:xfrm flipH="1">
            <a:off x="5981962" y="2370573"/>
            <a:ext cx="4010" cy="382322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A81475D-80D5-1147-854E-43DBBBB12722}"/>
              </a:ext>
            </a:extLst>
          </p:cNvPr>
          <p:cNvSpPr txBox="1"/>
          <p:nvPr/>
        </p:nvSpPr>
        <p:spPr>
          <a:xfrm>
            <a:off x="573085" y="2170518"/>
            <a:ext cx="4862811" cy="400110"/>
          </a:xfrm>
          <a:prstGeom prst="rect">
            <a:avLst/>
          </a:prstGeom>
          <a:noFill/>
        </p:spPr>
        <p:txBody>
          <a:bodyPr wrap="square" rtlCol="0">
            <a:spAutoFit/>
          </a:bodyPr>
          <a:lstStyle/>
          <a:p>
            <a:pPr algn="ctr"/>
            <a:r>
              <a:rPr lang="en-US" sz="2000" b="1" dirty="0">
                <a:latin typeface="Gill Sans Light" panose="020B0302020104020203" pitchFamily="34" charset="-79"/>
                <a:cs typeface="Gill Sans Light" panose="020B0302020104020203" pitchFamily="34" charset="-79"/>
              </a:rPr>
              <a:t>Conventional Materialization</a:t>
            </a:r>
          </a:p>
        </p:txBody>
      </p:sp>
      <p:sp>
        <p:nvSpPr>
          <p:cNvPr id="64" name="TextBox 63">
            <a:extLst>
              <a:ext uri="{FF2B5EF4-FFF2-40B4-BE49-F238E27FC236}">
                <a16:creationId xmlns:a16="http://schemas.microsoft.com/office/drawing/2014/main" id="{BD9F1C1A-3EF1-0F4C-9948-E4AD54D0001A}"/>
              </a:ext>
            </a:extLst>
          </p:cNvPr>
          <p:cNvSpPr txBox="1"/>
          <p:nvPr/>
        </p:nvSpPr>
        <p:spPr>
          <a:xfrm>
            <a:off x="573085" y="3115487"/>
            <a:ext cx="4862811" cy="707886"/>
          </a:xfrm>
          <a:prstGeom prst="rect">
            <a:avLst/>
          </a:prstGeom>
          <a:noFill/>
        </p:spPr>
        <p:txBody>
          <a:bodyPr wrap="square" rtlCol="0">
            <a:spAutoFit/>
          </a:bodyPr>
          <a:lstStyle/>
          <a:p>
            <a:pPr algn="ctr"/>
            <a:r>
              <a:rPr lang="en-US" sz="2000" dirty="0">
                <a:latin typeface="Gill Sans Light" panose="020B0302020104020203" pitchFamily="34" charset="-79"/>
                <a:cs typeface="Gill Sans Light" panose="020B0302020104020203" pitchFamily="34" charset="-79"/>
              </a:rPr>
              <a:t>Output Q(D) is either materialized completely or not materialized at all</a:t>
            </a:r>
          </a:p>
        </p:txBody>
      </p:sp>
      <p:sp>
        <p:nvSpPr>
          <p:cNvPr id="73" name="TextBox 72">
            <a:extLst>
              <a:ext uri="{FF2B5EF4-FFF2-40B4-BE49-F238E27FC236}">
                <a16:creationId xmlns:a16="http://schemas.microsoft.com/office/drawing/2014/main" id="{652D3184-26B4-9541-89C2-F122C75E4BC4}"/>
              </a:ext>
            </a:extLst>
          </p:cNvPr>
          <p:cNvSpPr txBox="1"/>
          <p:nvPr/>
        </p:nvSpPr>
        <p:spPr>
          <a:xfrm>
            <a:off x="6756104" y="2185349"/>
            <a:ext cx="4862811" cy="400110"/>
          </a:xfrm>
          <a:prstGeom prst="rect">
            <a:avLst/>
          </a:prstGeom>
          <a:noFill/>
        </p:spPr>
        <p:txBody>
          <a:bodyPr wrap="square" rtlCol="0">
            <a:spAutoFit/>
          </a:bodyPr>
          <a:lstStyle/>
          <a:p>
            <a:pPr algn="ctr"/>
            <a:r>
              <a:rPr lang="en-US" sz="2000" b="1" dirty="0">
                <a:latin typeface="Gill Sans Light" panose="020B0302020104020203" pitchFamily="34" charset="-79"/>
                <a:cs typeface="Gill Sans Light" panose="020B0302020104020203" pitchFamily="34" charset="-79"/>
              </a:rPr>
              <a:t>Partial Materialization</a:t>
            </a:r>
          </a:p>
        </p:txBody>
      </p:sp>
      <p:sp>
        <p:nvSpPr>
          <p:cNvPr id="74" name="TextBox 73">
            <a:extLst>
              <a:ext uri="{FF2B5EF4-FFF2-40B4-BE49-F238E27FC236}">
                <a16:creationId xmlns:a16="http://schemas.microsoft.com/office/drawing/2014/main" id="{838EE08E-0525-564D-B2C9-F06F927A548F}"/>
              </a:ext>
            </a:extLst>
          </p:cNvPr>
          <p:cNvSpPr txBox="1"/>
          <p:nvPr/>
        </p:nvSpPr>
        <p:spPr>
          <a:xfrm>
            <a:off x="5919198" y="5390731"/>
            <a:ext cx="4862811" cy="400110"/>
          </a:xfrm>
          <a:prstGeom prst="rect">
            <a:avLst/>
          </a:prstGeom>
          <a:noFill/>
        </p:spPr>
        <p:txBody>
          <a:bodyPr wrap="square" rtlCol="0">
            <a:spAutoFit/>
          </a:bodyPr>
          <a:lstStyle/>
          <a:p>
            <a:pPr algn="ctr"/>
            <a:r>
              <a:rPr lang="en-US" sz="2000" dirty="0">
                <a:latin typeface="Gill Sans Light" panose="020B0302020104020203" pitchFamily="34" charset="-79"/>
                <a:cs typeface="Gill Sans Light" panose="020B0302020104020203" pitchFamily="34" charset="-79"/>
              </a:rPr>
              <a:t>(a</a:t>
            </a:r>
            <a:r>
              <a:rPr lang="en-US" sz="2000" baseline="-25000" dirty="0">
                <a:latin typeface="Gill Sans Light" panose="020B0302020104020203" pitchFamily="34" charset="-79"/>
                <a:cs typeface="Gill Sans Light" panose="020B0302020104020203" pitchFamily="34" charset="-79"/>
              </a:rPr>
              <a:t>1</a:t>
            </a:r>
            <a:r>
              <a:rPr lang="en-US" sz="2000" dirty="0">
                <a:latin typeface="Gill Sans Light" panose="020B0302020104020203" pitchFamily="34" charset="-79"/>
                <a:cs typeface="Gill Sans Light" panose="020B0302020104020203" pitchFamily="34" charset="-79"/>
              </a:rPr>
              <a:t>,b</a:t>
            </a:r>
            <a:r>
              <a:rPr lang="en-US" sz="2000" baseline="-25000" dirty="0">
                <a:latin typeface="Gill Sans Light" panose="020B0302020104020203" pitchFamily="34" charset="-79"/>
                <a:cs typeface="Gill Sans Light" panose="020B0302020104020203" pitchFamily="34" charset="-79"/>
              </a:rPr>
              <a:t>1</a:t>
            </a:r>
            <a:r>
              <a:rPr lang="en-US" sz="2000" dirty="0">
                <a:latin typeface="Gill Sans Light" panose="020B0302020104020203" pitchFamily="34" charset="-79"/>
                <a:cs typeface="Gill Sans Light" panose="020B0302020104020203" pitchFamily="34" charset="-79"/>
              </a:rPr>
              <a:t>), (a</a:t>
            </a:r>
            <a:r>
              <a:rPr lang="en-US" sz="2000" baseline="-25000" dirty="0">
                <a:latin typeface="Gill Sans Light" panose="020B0302020104020203" pitchFamily="34" charset="-79"/>
                <a:cs typeface="Gill Sans Light" panose="020B0302020104020203" pitchFamily="34" charset="-79"/>
              </a:rPr>
              <a:t>1</a:t>
            </a:r>
            <a:r>
              <a:rPr lang="en-US" sz="2000" dirty="0">
                <a:latin typeface="Gill Sans Light" panose="020B0302020104020203" pitchFamily="34" charset="-79"/>
                <a:cs typeface="Gill Sans Light" panose="020B0302020104020203" pitchFamily="34" charset="-79"/>
              </a:rPr>
              <a:t>,b</a:t>
            </a:r>
            <a:r>
              <a:rPr lang="en-US" sz="2000" baseline="-25000" dirty="0">
                <a:latin typeface="Gill Sans Light" panose="020B0302020104020203" pitchFamily="34" charset="-79"/>
                <a:cs typeface="Gill Sans Light" panose="020B0302020104020203" pitchFamily="34" charset="-79"/>
              </a:rPr>
              <a:t>2</a:t>
            </a:r>
            <a:r>
              <a:rPr lang="en-US" sz="2000" dirty="0">
                <a:latin typeface="Gill Sans Light" panose="020B0302020104020203" pitchFamily="34" charset="-79"/>
                <a:cs typeface="Gill Sans Light" panose="020B0302020104020203" pitchFamily="34" charset="-79"/>
              </a:rPr>
              <a:t>), (a</a:t>
            </a:r>
            <a:r>
              <a:rPr lang="en-US" sz="2000" baseline="-25000" dirty="0">
                <a:latin typeface="Gill Sans Light" panose="020B0302020104020203" pitchFamily="34" charset="-79"/>
                <a:cs typeface="Gill Sans Light" panose="020B0302020104020203" pitchFamily="34" charset="-79"/>
              </a:rPr>
              <a:t>2</a:t>
            </a:r>
            <a:r>
              <a:rPr lang="en-US" sz="2000" dirty="0">
                <a:latin typeface="Gill Sans Light" panose="020B0302020104020203" pitchFamily="34" charset="-79"/>
                <a:cs typeface="Gill Sans Light" panose="020B0302020104020203" pitchFamily="34" charset="-79"/>
              </a:rPr>
              <a:t>,b</a:t>
            </a:r>
            <a:r>
              <a:rPr lang="en-US" sz="2000" baseline="-25000" dirty="0">
                <a:latin typeface="Gill Sans Light" panose="020B0302020104020203" pitchFamily="34" charset="-79"/>
                <a:cs typeface="Gill Sans Light" panose="020B0302020104020203" pitchFamily="34" charset="-79"/>
              </a:rPr>
              <a:t>1</a:t>
            </a:r>
            <a:r>
              <a:rPr lang="en-US" sz="2000" dirty="0">
                <a:latin typeface="Gill Sans Light" panose="020B0302020104020203" pitchFamily="34" charset="-79"/>
                <a:cs typeface="Gill Sans Light" panose="020B0302020104020203" pitchFamily="34" charset="-79"/>
              </a:rPr>
              <a:t>), (a</a:t>
            </a:r>
            <a:r>
              <a:rPr lang="en-US" sz="2000" baseline="-25000" dirty="0">
                <a:latin typeface="Gill Sans Light" panose="020B0302020104020203" pitchFamily="34" charset="-79"/>
                <a:cs typeface="Gill Sans Light" panose="020B0302020104020203" pitchFamily="34" charset="-79"/>
              </a:rPr>
              <a:t>2</a:t>
            </a:r>
            <a:r>
              <a:rPr lang="en-US" sz="2000" dirty="0">
                <a:latin typeface="Gill Sans Light" panose="020B0302020104020203" pitchFamily="34" charset="-79"/>
                <a:cs typeface="Gill Sans Light" panose="020B0302020104020203" pitchFamily="34" charset="-79"/>
              </a:rPr>
              <a:t>,b</a:t>
            </a:r>
            <a:r>
              <a:rPr lang="en-US" sz="2000" baseline="-25000" dirty="0">
                <a:latin typeface="Gill Sans Light" panose="020B0302020104020203" pitchFamily="34" charset="-79"/>
                <a:cs typeface="Gill Sans Light" panose="020B0302020104020203" pitchFamily="34" charset="-79"/>
              </a:rPr>
              <a:t>2</a:t>
            </a:r>
            <a:r>
              <a:rPr lang="en-US" sz="2000" dirty="0">
                <a:latin typeface="Gill Sans Light" panose="020B0302020104020203" pitchFamily="34" charset="-79"/>
                <a:cs typeface="Gill Sans Light" panose="020B0302020104020203" pitchFamily="34" charset="-79"/>
              </a:rPr>
              <a:t>), …</a:t>
            </a:r>
          </a:p>
        </p:txBody>
      </p:sp>
      <p:sp>
        <p:nvSpPr>
          <p:cNvPr id="77" name="TextBox 76">
            <a:extLst>
              <a:ext uri="{FF2B5EF4-FFF2-40B4-BE49-F238E27FC236}">
                <a16:creationId xmlns:a16="http://schemas.microsoft.com/office/drawing/2014/main" id="{48064D28-30E7-064D-B2B4-59545A642B44}"/>
              </a:ext>
            </a:extLst>
          </p:cNvPr>
          <p:cNvSpPr txBox="1"/>
          <p:nvPr/>
        </p:nvSpPr>
        <p:spPr>
          <a:xfrm>
            <a:off x="6423006" y="2934586"/>
            <a:ext cx="5412884" cy="400110"/>
          </a:xfrm>
          <a:prstGeom prst="rect">
            <a:avLst/>
          </a:prstGeom>
          <a:noFill/>
        </p:spPr>
        <p:txBody>
          <a:bodyPr wrap="square" rtlCol="0">
            <a:spAutoFit/>
          </a:bodyPr>
          <a:lstStyle/>
          <a:p>
            <a:pPr algn="ctr"/>
            <a:r>
              <a:rPr lang="en-US" sz="2000" dirty="0">
                <a:latin typeface="Gill Sans Light" panose="020B0302020104020203" pitchFamily="34" charset="-79"/>
                <a:cs typeface="Gill Sans Light" panose="020B0302020104020203" pitchFamily="34" charset="-79"/>
              </a:rPr>
              <a:t>Store a binary tree to denote where is the output</a:t>
            </a:r>
          </a:p>
        </p:txBody>
      </p:sp>
      <p:sp>
        <p:nvSpPr>
          <p:cNvPr id="91" name="TextBox 90">
            <a:extLst>
              <a:ext uri="{FF2B5EF4-FFF2-40B4-BE49-F238E27FC236}">
                <a16:creationId xmlns:a16="http://schemas.microsoft.com/office/drawing/2014/main" id="{7580FA57-3DEC-2046-9A24-1E9B9D8B5A66}"/>
              </a:ext>
            </a:extLst>
          </p:cNvPr>
          <p:cNvSpPr txBox="1"/>
          <p:nvPr/>
        </p:nvSpPr>
        <p:spPr>
          <a:xfrm>
            <a:off x="5919198" y="5396970"/>
            <a:ext cx="4862811" cy="400110"/>
          </a:xfrm>
          <a:prstGeom prst="rect">
            <a:avLst/>
          </a:prstGeom>
          <a:noFill/>
        </p:spPr>
        <p:txBody>
          <a:bodyPr wrap="square" rtlCol="0">
            <a:spAutoFit/>
          </a:bodyPr>
          <a:lstStyle/>
          <a:p>
            <a:pPr algn="ctr"/>
            <a:r>
              <a:rPr lang="en-US" sz="2000" b="1" dirty="0">
                <a:solidFill>
                  <a:srgbClr val="C00000"/>
                </a:solidFill>
                <a:latin typeface="Gill Sans Light" panose="020B0302020104020203" pitchFamily="34" charset="-79"/>
                <a:cs typeface="Gill Sans Light" panose="020B0302020104020203" pitchFamily="34" charset="-79"/>
              </a:rPr>
              <a:t>(a</a:t>
            </a:r>
            <a:r>
              <a:rPr lang="en-US" sz="2000" b="1" baseline="-25000" dirty="0">
                <a:solidFill>
                  <a:srgbClr val="C00000"/>
                </a:solidFill>
                <a:latin typeface="Gill Sans Light" panose="020B0302020104020203" pitchFamily="34" charset="-79"/>
                <a:cs typeface="Gill Sans Light" panose="020B0302020104020203" pitchFamily="34" charset="-79"/>
              </a:rPr>
              <a:t>1</a:t>
            </a:r>
            <a:r>
              <a:rPr lang="en-US" sz="2000" b="1" dirty="0">
                <a:solidFill>
                  <a:srgbClr val="C00000"/>
                </a:solidFill>
                <a:latin typeface="Gill Sans Light" panose="020B0302020104020203" pitchFamily="34" charset="-79"/>
                <a:cs typeface="Gill Sans Light" panose="020B0302020104020203" pitchFamily="34" charset="-79"/>
              </a:rPr>
              <a:t>,b</a:t>
            </a:r>
            <a:r>
              <a:rPr lang="en-US" sz="2000" b="1" baseline="-25000" dirty="0">
                <a:solidFill>
                  <a:srgbClr val="C00000"/>
                </a:solidFill>
                <a:latin typeface="Gill Sans Light" panose="020B0302020104020203" pitchFamily="34" charset="-79"/>
                <a:cs typeface="Gill Sans Light" panose="020B0302020104020203" pitchFamily="34" charset="-79"/>
              </a:rPr>
              <a:t>1</a:t>
            </a:r>
            <a:r>
              <a:rPr lang="en-US" sz="2000" b="1" dirty="0">
                <a:solidFill>
                  <a:srgbClr val="C00000"/>
                </a:solidFill>
                <a:latin typeface="Gill Sans Light" panose="020B0302020104020203" pitchFamily="34" charset="-79"/>
                <a:cs typeface="Gill Sans Light" panose="020B0302020104020203" pitchFamily="34" charset="-79"/>
              </a:rPr>
              <a:t>)</a:t>
            </a:r>
            <a:r>
              <a:rPr lang="en-US" sz="2000" dirty="0">
                <a:latin typeface="Gill Sans Light" panose="020B0302020104020203" pitchFamily="34" charset="-79"/>
                <a:cs typeface="Gill Sans Light" panose="020B0302020104020203" pitchFamily="34" charset="-79"/>
              </a:rPr>
              <a:t>, (a</a:t>
            </a:r>
            <a:r>
              <a:rPr lang="en-US" sz="2000" baseline="-25000" dirty="0">
                <a:latin typeface="Gill Sans Light" panose="020B0302020104020203" pitchFamily="34" charset="-79"/>
                <a:cs typeface="Gill Sans Light" panose="020B0302020104020203" pitchFamily="34" charset="-79"/>
              </a:rPr>
              <a:t>1</a:t>
            </a:r>
            <a:r>
              <a:rPr lang="en-US" sz="2000" dirty="0">
                <a:latin typeface="Gill Sans Light" panose="020B0302020104020203" pitchFamily="34" charset="-79"/>
                <a:cs typeface="Gill Sans Light" panose="020B0302020104020203" pitchFamily="34" charset="-79"/>
              </a:rPr>
              <a:t>,b</a:t>
            </a:r>
            <a:r>
              <a:rPr lang="en-US" sz="2000" baseline="-25000" dirty="0">
                <a:latin typeface="Gill Sans Light" panose="020B0302020104020203" pitchFamily="34" charset="-79"/>
                <a:cs typeface="Gill Sans Light" panose="020B0302020104020203" pitchFamily="34" charset="-79"/>
              </a:rPr>
              <a:t>2</a:t>
            </a:r>
            <a:r>
              <a:rPr lang="en-US" sz="2000" dirty="0">
                <a:latin typeface="Gill Sans Light" panose="020B0302020104020203" pitchFamily="34" charset="-79"/>
                <a:cs typeface="Gill Sans Light" panose="020B0302020104020203" pitchFamily="34" charset="-79"/>
              </a:rPr>
              <a:t>), </a:t>
            </a:r>
            <a:r>
              <a:rPr lang="en-US" sz="2000" b="1" dirty="0">
                <a:solidFill>
                  <a:srgbClr val="C00000"/>
                </a:solidFill>
                <a:latin typeface="Gill Sans Light" panose="020B0302020104020203" pitchFamily="34" charset="-79"/>
                <a:cs typeface="Gill Sans Light" panose="020B0302020104020203" pitchFamily="34" charset="-79"/>
              </a:rPr>
              <a:t>(a</a:t>
            </a:r>
            <a:r>
              <a:rPr lang="en-US" sz="2000" b="1" baseline="-25000" dirty="0">
                <a:solidFill>
                  <a:srgbClr val="C00000"/>
                </a:solidFill>
                <a:latin typeface="Gill Sans Light" panose="020B0302020104020203" pitchFamily="34" charset="-79"/>
                <a:cs typeface="Gill Sans Light" panose="020B0302020104020203" pitchFamily="34" charset="-79"/>
              </a:rPr>
              <a:t>2</a:t>
            </a:r>
            <a:r>
              <a:rPr lang="en-US" sz="2000" b="1" dirty="0">
                <a:solidFill>
                  <a:srgbClr val="C00000"/>
                </a:solidFill>
                <a:latin typeface="Gill Sans Light" panose="020B0302020104020203" pitchFamily="34" charset="-79"/>
                <a:cs typeface="Gill Sans Light" panose="020B0302020104020203" pitchFamily="34" charset="-79"/>
              </a:rPr>
              <a:t>,b</a:t>
            </a:r>
            <a:r>
              <a:rPr lang="en-US" sz="2000" b="1" baseline="-25000" dirty="0">
                <a:solidFill>
                  <a:srgbClr val="C00000"/>
                </a:solidFill>
                <a:latin typeface="Gill Sans Light" panose="020B0302020104020203" pitchFamily="34" charset="-79"/>
                <a:cs typeface="Gill Sans Light" panose="020B0302020104020203" pitchFamily="34" charset="-79"/>
              </a:rPr>
              <a:t>1</a:t>
            </a:r>
            <a:r>
              <a:rPr lang="en-US" sz="2000" b="1" dirty="0">
                <a:solidFill>
                  <a:srgbClr val="C00000"/>
                </a:solidFill>
                <a:latin typeface="Gill Sans Light" panose="020B0302020104020203" pitchFamily="34" charset="-79"/>
                <a:cs typeface="Gill Sans Light" panose="020B0302020104020203" pitchFamily="34" charset="-79"/>
              </a:rPr>
              <a:t>)</a:t>
            </a:r>
            <a:r>
              <a:rPr lang="en-US" sz="2000" dirty="0">
                <a:latin typeface="Gill Sans Light" panose="020B0302020104020203" pitchFamily="34" charset="-79"/>
                <a:cs typeface="Gill Sans Light" panose="020B0302020104020203" pitchFamily="34" charset="-79"/>
              </a:rPr>
              <a:t>, (a</a:t>
            </a:r>
            <a:r>
              <a:rPr lang="en-US" sz="2000" baseline="-25000" dirty="0">
                <a:latin typeface="Gill Sans Light" panose="020B0302020104020203" pitchFamily="34" charset="-79"/>
                <a:cs typeface="Gill Sans Light" panose="020B0302020104020203" pitchFamily="34" charset="-79"/>
              </a:rPr>
              <a:t>2</a:t>
            </a:r>
            <a:r>
              <a:rPr lang="en-US" sz="2000" dirty="0">
                <a:latin typeface="Gill Sans Light" panose="020B0302020104020203" pitchFamily="34" charset="-79"/>
                <a:cs typeface="Gill Sans Light" panose="020B0302020104020203" pitchFamily="34" charset="-79"/>
              </a:rPr>
              <a:t>,b</a:t>
            </a:r>
            <a:r>
              <a:rPr lang="en-US" sz="2000" baseline="-25000" dirty="0">
                <a:latin typeface="Gill Sans Light" panose="020B0302020104020203" pitchFamily="34" charset="-79"/>
                <a:cs typeface="Gill Sans Light" panose="020B0302020104020203" pitchFamily="34" charset="-79"/>
              </a:rPr>
              <a:t>2</a:t>
            </a:r>
            <a:r>
              <a:rPr lang="en-US" sz="2000" dirty="0">
                <a:latin typeface="Gill Sans Light" panose="020B0302020104020203" pitchFamily="34" charset="-79"/>
                <a:cs typeface="Gill Sans Light" panose="020B0302020104020203" pitchFamily="34" charset="-79"/>
              </a:rPr>
              <a:t>), …</a:t>
            </a:r>
          </a:p>
        </p:txBody>
      </p:sp>
      <p:grpSp>
        <p:nvGrpSpPr>
          <p:cNvPr id="12" name="Group 11">
            <a:extLst>
              <a:ext uri="{FF2B5EF4-FFF2-40B4-BE49-F238E27FC236}">
                <a16:creationId xmlns:a16="http://schemas.microsoft.com/office/drawing/2014/main" id="{2CCCD9C1-3F35-2446-97BD-A1F67D52323F}"/>
              </a:ext>
            </a:extLst>
          </p:cNvPr>
          <p:cNvGrpSpPr/>
          <p:nvPr/>
        </p:nvGrpSpPr>
        <p:grpSpPr>
          <a:xfrm>
            <a:off x="6859341" y="3707443"/>
            <a:ext cx="2564874" cy="1578729"/>
            <a:chOff x="6859341" y="3707443"/>
            <a:chExt cx="2564874" cy="1578729"/>
          </a:xfrm>
        </p:grpSpPr>
        <p:sp>
          <p:nvSpPr>
            <p:cNvPr id="3" name="Left Brace 2">
              <a:extLst>
                <a:ext uri="{FF2B5EF4-FFF2-40B4-BE49-F238E27FC236}">
                  <a16:creationId xmlns:a16="http://schemas.microsoft.com/office/drawing/2014/main" id="{F5A97B68-2E61-034D-A5F0-5C138EEC0621}"/>
                </a:ext>
              </a:extLst>
            </p:cNvPr>
            <p:cNvSpPr/>
            <p:nvPr/>
          </p:nvSpPr>
          <p:spPr>
            <a:xfrm rot="5400000">
              <a:off x="7005235" y="4974958"/>
              <a:ext cx="123986" cy="4157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Left Brace 80">
              <a:extLst>
                <a:ext uri="{FF2B5EF4-FFF2-40B4-BE49-F238E27FC236}">
                  <a16:creationId xmlns:a16="http://schemas.microsoft.com/office/drawing/2014/main" id="{8FA1CA23-8A43-2A42-998A-1964AC932D95}"/>
                </a:ext>
              </a:extLst>
            </p:cNvPr>
            <p:cNvSpPr/>
            <p:nvPr/>
          </p:nvSpPr>
          <p:spPr>
            <a:xfrm rot="5400000">
              <a:off x="7700074" y="4987876"/>
              <a:ext cx="123986" cy="4157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Left Brace 81">
              <a:extLst>
                <a:ext uri="{FF2B5EF4-FFF2-40B4-BE49-F238E27FC236}">
                  <a16:creationId xmlns:a16="http://schemas.microsoft.com/office/drawing/2014/main" id="{2BA82A1C-C00C-2940-9F41-86354CB29768}"/>
                </a:ext>
              </a:extLst>
            </p:cNvPr>
            <p:cNvSpPr/>
            <p:nvPr/>
          </p:nvSpPr>
          <p:spPr>
            <a:xfrm rot="5400000">
              <a:off x="8410413" y="5000792"/>
              <a:ext cx="123986" cy="4157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Left Brace 82">
              <a:extLst>
                <a:ext uri="{FF2B5EF4-FFF2-40B4-BE49-F238E27FC236}">
                  <a16:creationId xmlns:a16="http://schemas.microsoft.com/office/drawing/2014/main" id="{B87131C8-4056-A74D-83E6-BADBC1BA46EC}"/>
                </a:ext>
              </a:extLst>
            </p:cNvPr>
            <p:cNvSpPr/>
            <p:nvPr/>
          </p:nvSpPr>
          <p:spPr>
            <a:xfrm rot="5400000">
              <a:off x="9154335" y="5016292"/>
              <a:ext cx="123986" cy="4157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Left Brace 87">
              <a:extLst>
                <a:ext uri="{FF2B5EF4-FFF2-40B4-BE49-F238E27FC236}">
                  <a16:creationId xmlns:a16="http://schemas.microsoft.com/office/drawing/2014/main" id="{CB7DD5F5-A244-0D4E-AE70-228BA0D6C3CF}"/>
                </a:ext>
              </a:extLst>
            </p:cNvPr>
            <p:cNvSpPr/>
            <p:nvPr/>
          </p:nvSpPr>
          <p:spPr>
            <a:xfrm rot="5400000">
              <a:off x="7366860" y="4158718"/>
              <a:ext cx="123988" cy="10821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Left Brace 88">
              <a:extLst>
                <a:ext uri="{FF2B5EF4-FFF2-40B4-BE49-F238E27FC236}">
                  <a16:creationId xmlns:a16="http://schemas.microsoft.com/office/drawing/2014/main" id="{4AAA06B0-F833-4749-A0F4-76CB3EC80CBB}"/>
                </a:ext>
              </a:extLst>
            </p:cNvPr>
            <p:cNvSpPr/>
            <p:nvPr/>
          </p:nvSpPr>
          <p:spPr>
            <a:xfrm rot="5400000">
              <a:off x="8790123" y="4187134"/>
              <a:ext cx="123988" cy="10821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Left Brace 89">
              <a:extLst>
                <a:ext uri="{FF2B5EF4-FFF2-40B4-BE49-F238E27FC236}">
                  <a16:creationId xmlns:a16="http://schemas.microsoft.com/office/drawing/2014/main" id="{FC4FF5A3-BBC0-7342-ABEB-50E1CFFED10F}"/>
                </a:ext>
              </a:extLst>
            </p:cNvPr>
            <p:cNvSpPr/>
            <p:nvPr/>
          </p:nvSpPr>
          <p:spPr>
            <a:xfrm rot="5400000">
              <a:off x="8096575" y="2938228"/>
              <a:ext cx="144651" cy="25106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7DA3C5C-1360-4541-9D75-D701C6FE6C56}"/>
                </a:ext>
              </a:extLst>
            </p:cNvPr>
            <p:cNvSpPr txBox="1"/>
            <p:nvPr/>
          </p:nvSpPr>
          <p:spPr>
            <a:xfrm>
              <a:off x="6927743" y="4815573"/>
              <a:ext cx="259461" cy="369332"/>
            </a:xfrm>
            <a:prstGeom prst="rect">
              <a:avLst/>
            </a:prstGeom>
            <a:noFill/>
          </p:spPr>
          <p:txBody>
            <a:bodyPr wrap="square" rtlCol="0">
              <a:spAutoFit/>
            </a:bodyPr>
            <a:lstStyle/>
            <a:p>
              <a:r>
                <a:rPr lang="en-US" dirty="0"/>
                <a:t>1</a:t>
              </a:r>
            </a:p>
          </p:txBody>
        </p:sp>
        <p:sp>
          <p:nvSpPr>
            <p:cNvPr id="92" name="TextBox 91">
              <a:extLst>
                <a:ext uri="{FF2B5EF4-FFF2-40B4-BE49-F238E27FC236}">
                  <a16:creationId xmlns:a16="http://schemas.microsoft.com/office/drawing/2014/main" id="{C0FA025C-B53E-7343-B4A5-58596C08D85D}"/>
                </a:ext>
              </a:extLst>
            </p:cNvPr>
            <p:cNvSpPr txBox="1"/>
            <p:nvPr/>
          </p:nvSpPr>
          <p:spPr>
            <a:xfrm>
              <a:off x="8351007" y="4843989"/>
              <a:ext cx="259461" cy="369332"/>
            </a:xfrm>
            <a:prstGeom prst="rect">
              <a:avLst/>
            </a:prstGeom>
            <a:noFill/>
          </p:spPr>
          <p:txBody>
            <a:bodyPr wrap="square" rtlCol="0">
              <a:spAutoFit/>
            </a:bodyPr>
            <a:lstStyle/>
            <a:p>
              <a:r>
                <a:rPr lang="en-US" dirty="0"/>
                <a:t>1</a:t>
              </a:r>
            </a:p>
          </p:txBody>
        </p:sp>
        <p:sp>
          <p:nvSpPr>
            <p:cNvPr id="93" name="TextBox 92">
              <a:extLst>
                <a:ext uri="{FF2B5EF4-FFF2-40B4-BE49-F238E27FC236}">
                  <a16:creationId xmlns:a16="http://schemas.microsoft.com/office/drawing/2014/main" id="{AFDBD59F-D40B-0748-868C-B73F8E3D8917}"/>
                </a:ext>
              </a:extLst>
            </p:cNvPr>
            <p:cNvSpPr txBox="1"/>
            <p:nvPr/>
          </p:nvSpPr>
          <p:spPr>
            <a:xfrm>
              <a:off x="7281621" y="4286048"/>
              <a:ext cx="259461" cy="369332"/>
            </a:xfrm>
            <a:prstGeom prst="rect">
              <a:avLst/>
            </a:prstGeom>
            <a:noFill/>
          </p:spPr>
          <p:txBody>
            <a:bodyPr wrap="square" rtlCol="0">
              <a:spAutoFit/>
            </a:bodyPr>
            <a:lstStyle/>
            <a:p>
              <a:r>
                <a:rPr lang="en-US" dirty="0"/>
                <a:t>1</a:t>
              </a:r>
            </a:p>
          </p:txBody>
        </p:sp>
        <p:sp>
          <p:nvSpPr>
            <p:cNvPr id="95" name="TextBox 94">
              <a:extLst>
                <a:ext uri="{FF2B5EF4-FFF2-40B4-BE49-F238E27FC236}">
                  <a16:creationId xmlns:a16="http://schemas.microsoft.com/office/drawing/2014/main" id="{98063B1F-C453-044D-B833-56254F75BD70}"/>
                </a:ext>
              </a:extLst>
            </p:cNvPr>
            <p:cNvSpPr txBox="1"/>
            <p:nvPr/>
          </p:nvSpPr>
          <p:spPr>
            <a:xfrm>
              <a:off x="8704882" y="4345460"/>
              <a:ext cx="259461" cy="369332"/>
            </a:xfrm>
            <a:prstGeom prst="rect">
              <a:avLst/>
            </a:prstGeom>
            <a:noFill/>
          </p:spPr>
          <p:txBody>
            <a:bodyPr wrap="square" rtlCol="0">
              <a:spAutoFit/>
            </a:bodyPr>
            <a:lstStyle/>
            <a:p>
              <a:r>
                <a:rPr lang="en-US" dirty="0"/>
                <a:t>1</a:t>
              </a:r>
            </a:p>
          </p:txBody>
        </p:sp>
        <p:sp>
          <p:nvSpPr>
            <p:cNvPr id="96" name="TextBox 95">
              <a:extLst>
                <a:ext uri="{FF2B5EF4-FFF2-40B4-BE49-F238E27FC236}">
                  <a16:creationId xmlns:a16="http://schemas.microsoft.com/office/drawing/2014/main" id="{F334D785-A4B2-8348-A58F-0C43DB612447}"/>
                </a:ext>
              </a:extLst>
            </p:cNvPr>
            <p:cNvSpPr txBox="1"/>
            <p:nvPr/>
          </p:nvSpPr>
          <p:spPr>
            <a:xfrm>
              <a:off x="8035869" y="3707443"/>
              <a:ext cx="259461" cy="369332"/>
            </a:xfrm>
            <a:prstGeom prst="rect">
              <a:avLst/>
            </a:prstGeom>
            <a:noFill/>
          </p:spPr>
          <p:txBody>
            <a:bodyPr wrap="square" rtlCol="0">
              <a:spAutoFit/>
            </a:bodyPr>
            <a:lstStyle/>
            <a:p>
              <a:r>
                <a:rPr lang="en-US" dirty="0"/>
                <a:t>1</a:t>
              </a:r>
            </a:p>
          </p:txBody>
        </p:sp>
      </p:grpSp>
      <p:cxnSp>
        <p:nvCxnSpPr>
          <p:cNvPr id="9" name="Straight Arrow Connector 8">
            <a:extLst>
              <a:ext uri="{FF2B5EF4-FFF2-40B4-BE49-F238E27FC236}">
                <a16:creationId xmlns:a16="http://schemas.microsoft.com/office/drawing/2014/main" id="{1BD7B0F3-880B-374D-8966-8E71CA0A7234}"/>
              </a:ext>
            </a:extLst>
          </p:cNvPr>
          <p:cNvCxnSpPr/>
          <p:nvPr/>
        </p:nvCxnSpPr>
        <p:spPr>
          <a:xfrm>
            <a:off x="10058402" y="3823373"/>
            <a:ext cx="0" cy="146279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C41B28A4-0945-434E-9B6A-0B63F37693E2}"/>
              </a:ext>
            </a:extLst>
          </p:cNvPr>
          <p:cNvSpPr txBox="1"/>
          <p:nvPr/>
        </p:nvSpPr>
        <p:spPr>
          <a:xfrm>
            <a:off x="10298852" y="4215540"/>
            <a:ext cx="1683935" cy="646331"/>
          </a:xfrm>
          <a:prstGeom prst="rect">
            <a:avLst/>
          </a:prstGeom>
          <a:noFill/>
        </p:spPr>
        <p:txBody>
          <a:bodyPr wrap="square" rtlCol="0">
            <a:spAutoFit/>
          </a:bodyPr>
          <a:lstStyle/>
          <a:p>
            <a:r>
              <a:rPr lang="en-US" dirty="0">
                <a:latin typeface="Gill Sans Light" panose="020B0302020104020203" pitchFamily="34" charset="-79"/>
                <a:cs typeface="Gill Sans Light" panose="020B0302020104020203" pitchFamily="34" charset="-79"/>
              </a:rPr>
              <a:t>height controls </a:t>
            </a:r>
          </a:p>
          <a:p>
            <a:r>
              <a:rPr lang="en-US" dirty="0">
                <a:latin typeface="Gill Sans Light" panose="020B0302020104020203" pitchFamily="34" charset="-79"/>
                <a:cs typeface="Gill Sans Light" panose="020B0302020104020203" pitchFamily="34" charset="-79"/>
              </a:rPr>
              <a:t>space usage</a:t>
            </a:r>
          </a:p>
        </p:txBody>
      </p:sp>
      <p:sp>
        <p:nvSpPr>
          <p:cNvPr id="97" name="TextBox 96">
            <a:extLst>
              <a:ext uri="{FF2B5EF4-FFF2-40B4-BE49-F238E27FC236}">
                <a16:creationId xmlns:a16="http://schemas.microsoft.com/office/drawing/2014/main" id="{32C26076-7F48-E84E-B193-BE561698F1AB}"/>
              </a:ext>
            </a:extLst>
          </p:cNvPr>
          <p:cNvSpPr txBox="1"/>
          <p:nvPr/>
        </p:nvSpPr>
        <p:spPr>
          <a:xfrm>
            <a:off x="643882" y="6329858"/>
            <a:ext cx="7358121" cy="338554"/>
          </a:xfrm>
          <a:prstGeom prst="rect">
            <a:avLst/>
          </a:prstGeom>
          <a:noFill/>
        </p:spPr>
        <p:txBody>
          <a:bodyPr wrap="square" rtlCol="0">
            <a:spAutoFit/>
          </a:bodyPr>
          <a:lstStyle/>
          <a:p>
            <a:r>
              <a:rPr lang="en-US" sz="1600" dirty="0">
                <a:latin typeface="Gill Sans Light" panose="020B0302020104020203" pitchFamily="34" charset="-79"/>
                <a:cs typeface="Gill Sans Light" panose="020B0302020104020203" pitchFamily="34" charset="-79"/>
              </a:rPr>
              <a:t>Compressed Representations of Conjunctive Query Results, PODS 2018</a:t>
            </a:r>
          </a:p>
        </p:txBody>
      </p:sp>
    </p:spTree>
    <p:extLst>
      <p:ext uri="{BB962C8B-B14F-4D97-AF65-F5344CB8AC3E}">
        <p14:creationId xmlns:p14="http://schemas.microsoft.com/office/powerpoint/2010/main" val="33848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P spid="73" grpId="0"/>
      <p:bldP spid="74" grpId="0"/>
      <p:bldP spid="77" grpId="0"/>
      <p:bldP spid="91"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0893430" y="-114792"/>
            <a:ext cx="1688258" cy="1012955"/>
          </a:xfrm>
          <a:prstGeom prst="rect">
            <a:avLst/>
          </a:prstGeom>
        </p:spPr>
      </p:pic>
      <p:sp>
        <p:nvSpPr>
          <p:cNvPr id="5" name="TextBox 4"/>
          <p:cNvSpPr txBox="1"/>
          <p:nvPr/>
        </p:nvSpPr>
        <p:spPr>
          <a:xfrm>
            <a:off x="389688" y="124220"/>
            <a:ext cx="5361405" cy="584775"/>
          </a:xfrm>
          <a:prstGeom prst="rect">
            <a:avLst/>
          </a:prstGeom>
          <a:noFill/>
        </p:spPr>
        <p:txBody>
          <a:bodyPr wrap="square" rtlCol="0">
            <a:spAutoFit/>
          </a:bodyPr>
          <a:lstStyle/>
          <a:p>
            <a:r>
              <a:rPr lang="en-US" sz="3200" b="1" dirty="0">
                <a:solidFill>
                  <a:schemeClr val="bg1"/>
                </a:solidFill>
                <a:latin typeface="Gill Sans MT" panose="020B0502020104020203" pitchFamily="34" charset="0"/>
                <a:ea typeface="Gill Sans" charset="0"/>
                <a:cs typeface="Gill Sans" charset="0"/>
              </a:rPr>
              <a:t>TALK OUTLINE</a:t>
            </a:r>
          </a:p>
        </p:txBody>
      </p:sp>
      <p:sp>
        <p:nvSpPr>
          <p:cNvPr id="12" name="Subtitle 11"/>
          <p:cNvSpPr>
            <a:spLocks noGrp="1"/>
          </p:cNvSpPr>
          <p:nvPr>
            <p:ph type="subTitle" idx="1"/>
          </p:nvPr>
        </p:nvSpPr>
        <p:spPr>
          <a:xfrm>
            <a:off x="962525" y="977028"/>
            <a:ext cx="10720137" cy="5074855"/>
          </a:xfrm>
        </p:spPr>
        <p:txBody>
          <a:bodyPr/>
          <a:lstStyle/>
          <a:p>
            <a:pPr marL="285750" indent="-285750" algn="l">
              <a:lnSpc>
                <a:spcPct val="150000"/>
              </a:lnSpc>
              <a:buFont typeface="Arial" charset="0"/>
              <a:buChar char="•"/>
            </a:pPr>
            <a:r>
              <a:rPr lang="en-US" b="1" dirty="0">
                <a:solidFill>
                  <a:schemeClr val="bg2">
                    <a:lumMod val="75000"/>
                  </a:schemeClr>
                </a:solidFill>
                <a:latin typeface="GILL SANS LIGHT" panose="020B0302020104020203" pitchFamily="34" charset="-79"/>
                <a:ea typeface="Gill Sans Light" charset="0"/>
                <a:cs typeface="GILL SANS LIGHT" panose="020B0302020104020203" pitchFamily="34" charset="-79"/>
              </a:rPr>
              <a:t>Part 1</a:t>
            </a:r>
          </a:p>
          <a:p>
            <a:pPr marL="742950" lvl="1" indent="-285750" algn="l">
              <a:lnSpc>
                <a:spcPct val="150000"/>
              </a:lnSpc>
              <a:buFont typeface="Arial" charset="0"/>
              <a:buChar char="•"/>
            </a:pPr>
            <a:r>
              <a:rPr lang="en-US" dirty="0">
                <a:solidFill>
                  <a:schemeClr val="bg2">
                    <a:lumMod val="75000"/>
                  </a:schemeClr>
                </a:solidFill>
                <a:latin typeface="Gill Sans Light" panose="020B0302020104020203" pitchFamily="34" charset="-79"/>
                <a:ea typeface="Gill Sans Light" charset="0"/>
                <a:cs typeface="Gill Sans Light" panose="020B0302020104020203" pitchFamily="34" charset="-79"/>
              </a:rPr>
              <a:t>Enumerating query results for templated queries</a:t>
            </a:r>
          </a:p>
          <a:p>
            <a:pPr marL="285750" indent="-285750" algn="l">
              <a:lnSpc>
                <a:spcPct val="150000"/>
              </a:lnSpc>
              <a:buFont typeface="Arial" charset="0"/>
              <a:buChar char="•"/>
            </a:pPr>
            <a:r>
              <a:rPr lang="en-US" dirty="0">
                <a:latin typeface="Gill Sans Light" panose="020B0302020104020203" pitchFamily="34" charset="-79"/>
                <a:cs typeface="Gill Sans Light" panose="020B0302020104020203" pitchFamily="34" charset="-79"/>
              </a:rPr>
              <a:t>Part 2</a:t>
            </a:r>
          </a:p>
          <a:p>
            <a:pPr marL="742950" lvl="1" indent="-285750" algn="l">
              <a:lnSpc>
                <a:spcPct val="150000"/>
              </a:lnSpc>
              <a:buFont typeface="Arial" charset="0"/>
              <a:buChar char="•"/>
            </a:pPr>
            <a:r>
              <a:rPr lang="en-US" dirty="0">
                <a:latin typeface="Gill Sans Light" panose="020B0302020104020203" pitchFamily="34" charset="-79"/>
                <a:ea typeface="Gill Sans Light" charset="0"/>
                <a:cs typeface="Gill Sans Light" panose="020B0302020104020203" pitchFamily="34" charset="-79"/>
              </a:rPr>
              <a:t>Ranked enumeration of query results </a:t>
            </a:r>
          </a:p>
        </p:txBody>
      </p:sp>
    </p:spTree>
    <p:extLst>
      <p:ext uri="{BB962C8B-B14F-4D97-AF65-F5344CB8AC3E}">
        <p14:creationId xmlns:p14="http://schemas.microsoft.com/office/powerpoint/2010/main" val="224871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0893430" y="-114792"/>
            <a:ext cx="1688258" cy="1012955"/>
          </a:xfrm>
          <a:prstGeom prst="rect">
            <a:avLst/>
          </a:prstGeom>
        </p:spPr>
      </p:pic>
      <p:sp>
        <p:nvSpPr>
          <p:cNvPr id="5" name="TextBox 4"/>
          <p:cNvSpPr txBox="1"/>
          <p:nvPr/>
        </p:nvSpPr>
        <p:spPr>
          <a:xfrm>
            <a:off x="389688" y="124220"/>
            <a:ext cx="5361405"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RANKED ENUMERATION</a:t>
            </a:r>
          </a:p>
        </p:txBody>
      </p:sp>
      <p:sp>
        <p:nvSpPr>
          <p:cNvPr id="12" name="Subtitle 11"/>
          <p:cNvSpPr>
            <a:spLocks noGrp="1"/>
          </p:cNvSpPr>
          <p:nvPr>
            <p:ph type="subTitle" idx="1"/>
          </p:nvPr>
        </p:nvSpPr>
        <p:spPr>
          <a:xfrm>
            <a:off x="962525" y="977028"/>
            <a:ext cx="10720137" cy="5038009"/>
          </a:xfrm>
        </p:spPr>
        <p:txBody>
          <a:bodyPr>
            <a:normAutofit/>
          </a:bodyPr>
          <a:lstStyle/>
          <a:p>
            <a:pPr algn="l"/>
            <a:r>
              <a:rPr lang="en-US" dirty="0">
                <a:latin typeface="Gill Sans Light" panose="020B0302020104020203" pitchFamily="34" charset="-79"/>
                <a:ea typeface="Gill Sans Light" charset="0"/>
                <a:cs typeface="Gill Sans Light" panose="020B0302020104020203" pitchFamily="34" charset="-79"/>
              </a:rPr>
              <a:t>Enumerating results in ranked order is a fundamental task data processing task</a:t>
            </a:r>
          </a:p>
          <a:p>
            <a:pPr marL="800100" lvl="1" indent="-342900" algn="l">
              <a:lnSpc>
                <a:spcPct val="150000"/>
              </a:lnSpc>
              <a:buFont typeface="Arial" charset="0"/>
              <a:buChar char="•"/>
            </a:pPr>
            <a:r>
              <a:rPr lang="en-US" dirty="0">
                <a:latin typeface="Gill Sans Light" panose="020B0302020104020203" pitchFamily="34" charset="-79"/>
                <a:ea typeface="Gill Sans Light" charset="0"/>
                <a:cs typeface="Gill Sans Light" panose="020B0302020104020203" pitchFamily="34" charset="-79"/>
              </a:rPr>
              <a:t>SQL queries express ordered enumeration via </a:t>
            </a:r>
            <a:r>
              <a:rPr lang="en-US" dirty="0">
                <a:solidFill>
                  <a:srgbClr val="0378A8"/>
                </a:solidFill>
                <a:latin typeface="Gill Sans Light" panose="020B0302020104020203" pitchFamily="34" charset="-79"/>
                <a:ea typeface="Gill Sans Light" charset="0"/>
                <a:cs typeface="Gill Sans Light" panose="020B0302020104020203" pitchFamily="34" charset="-79"/>
              </a:rPr>
              <a:t>ORDER BY </a:t>
            </a:r>
            <a:r>
              <a:rPr lang="en-US" dirty="0">
                <a:latin typeface="Gill Sans Light" panose="020B0302020104020203" pitchFamily="34" charset="-79"/>
                <a:ea typeface="Gill Sans Light" charset="0"/>
                <a:cs typeface="Gill Sans Light" panose="020B0302020104020203" pitchFamily="34" charset="-79"/>
              </a:rPr>
              <a:t>and</a:t>
            </a:r>
            <a:r>
              <a:rPr lang="en-US" dirty="0">
                <a:solidFill>
                  <a:srgbClr val="0378A8"/>
                </a:solidFill>
                <a:latin typeface="Gill Sans Light" panose="020B0302020104020203" pitchFamily="34" charset="-79"/>
                <a:ea typeface="Gill Sans Light" charset="0"/>
                <a:cs typeface="Gill Sans Light" panose="020B0302020104020203" pitchFamily="34" charset="-79"/>
              </a:rPr>
              <a:t> LIMIT</a:t>
            </a:r>
            <a:r>
              <a:rPr lang="en-US" dirty="0">
                <a:latin typeface="Gill Sans Light" panose="020B0302020104020203" pitchFamily="34" charset="-79"/>
                <a:ea typeface="Gill Sans Light" charset="0"/>
                <a:cs typeface="Gill Sans Light" panose="020B0302020104020203" pitchFamily="34" charset="-79"/>
              </a:rPr>
              <a:t> clause</a:t>
            </a:r>
          </a:p>
          <a:p>
            <a:pPr marL="800100" lvl="1" indent="-342900" algn="l">
              <a:lnSpc>
                <a:spcPct val="150000"/>
              </a:lnSpc>
              <a:buFont typeface="Arial" charset="0"/>
              <a:buChar char="•"/>
            </a:pPr>
            <a:r>
              <a:rPr lang="en-US" dirty="0">
                <a:latin typeface="Gill Sans Light" panose="020B0302020104020203" pitchFamily="34" charset="-79"/>
                <a:ea typeface="Gill Sans Light" charset="0"/>
                <a:cs typeface="Gill Sans Light" panose="020B0302020104020203" pitchFamily="34" charset="-79"/>
              </a:rPr>
              <a:t>Subgraph pattern matching problems in graphs and trees</a:t>
            </a:r>
          </a:p>
          <a:p>
            <a:pPr marL="800100" lvl="1" indent="-342900" algn="l">
              <a:lnSpc>
                <a:spcPct val="150000"/>
              </a:lnSpc>
              <a:buFont typeface="Arial" charset="0"/>
              <a:buChar char="•"/>
            </a:pPr>
            <a:endParaRPr lang="en-US" dirty="0">
              <a:latin typeface="Gill Sans Light" panose="020B0302020104020203" pitchFamily="34" charset="-79"/>
              <a:ea typeface="Gill Sans Light" charset="0"/>
              <a:cs typeface="Gill Sans Light" panose="020B0302020104020203" pitchFamily="34" charset="-79"/>
            </a:endParaRPr>
          </a:p>
          <a:p>
            <a:pPr marL="800100" lvl="1" indent="-342900" algn="l">
              <a:lnSpc>
                <a:spcPct val="150000"/>
              </a:lnSpc>
              <a:buFont typeface="Arial" charset="0"/>
              <a:buChar char="•"/>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r>
              <a:rPr lang="en-US" dirty="0">
                <a:latin typeface="Gill Sans Light" panose="020B0302020104020203" pitchFamily="34" charset="-79"/>
                <a:ea typeface="Gill Sans Light" charset="0"/>
                <a:cs typeface="Gill Sans Light" panose="020B0302020104020203" pitchFamily="34" charset="-79"/>
              </a:rPr>
              <a:t>It is important to enumerate the results with minimal (ideally constant) delay and minimal (ideally linear) preprocessing over the input</a:t>
            </a:r>
          </a:p>
          <a:p>
            <a:pPr marL="800100" lvl="1" indent="-342900" algn="l">
              <a:lnSpc>
                <a:spcPct val="150000"/>
              </a:lnSpc>
              <a:buFont typeface="Arial" panose="020B0604020202020204" pitchFamily="34" charset="0"/>
              <a:buChar char="•"/>
            </a:pPr>
            <a:r>
              <a:rPr lang="en-US" dirty="0">
                <a:latin typeface="Gill Sans Light" panose="020B0302020104020203" pitchFamily="34" charset="-79"/>
                <a:ea typeface="Gill Sans Light" charset="0"/>
                <a:cs typeface="Gill Sans Light" panose="020B0302020104020203" pitchFamily="34" charset="-79"/>
              </a:rPr>
              <a:t>Critical when users only want to see the first few results (top-</a:t>
            </a:r>
            <a:r>
              <a:rPr lang="en-US" dirty="0">
                <a:solidFill>
                  <a:srgbClr val="C00000"/>
                </a:solidFill>
                <a:latin typeface="Gill Sans Light" panose="020B0302020104020203" pitchFamily="34" charset="-79"/>
                <a:ea typeface="Gill Sans Light" charset="0"/>
                <a:cs typeface="Gill Sans Light" panose="020B0302020104020203" pitchFamily="34" charset="-79"/>
              </a:rPr>
              <a:t>k</a:t>
            </a:r>
            <a:r>
              <a:rPr lang="en-US" dirty="0">
                <a:latin typeface="Gill Sans Light" panose="020B0302020104020203" pitchFamily="34" charset="-79"/>
                <a:ea typeface="Gill Sans Light" charset="0"/>
                <a:cs typeface="Gill Sans Light" panose="020B0302020104020203" pitchFamily="34" charset="-79"/>
              </a:rPr>
              <a:t> where </a:t>
            </a:r>
            <a:r>
              <a:rPr lang="en-US" dirty="0">
                <a:solidFill>
                  <a:srgbClr val="C00000"/>
                </a:solidFill>
                <a:latin typeface="Gill Sans Light" panose="020B0302020104020203" pitchFamily="34" charset="-79"/>
                <a:ea typeface="Gill Sans Light" charset="0"/>
                <a:cs typeface="Gill Sans Light" panose="020B0302020104020203" pitchFamily="34" charset="-79"/>
              </a:rPr>
              <a:t>k</a:t>
            </a:r>
            <a:r>
              <a:rPr lang="en-US" dirty="0">
                <a:latin typeface="Gill Sans Light" panose="020B0302020104020203" pitchFamily="34" charset="-79"/>
                <a:ea typeface="Gill Sans Light" charset="0"/>
                <a:cs typeface="Gill Sans Light" panose="020B0302020104020203" pitchFamily="34" charset="-79"/>
              </a:rPr>
              <a:t> is small)</a:t>
            </a:r>
          </a:p>
          <a:p>
            <a:pPr marL="342900" indent="-342900" algn="l">
              <a:lnSpc>
                <a:spcPct val="150000"/>
              </a:lnSpc>
              <a:buFont typeface="Arial" charset="0"/>
              <a:buChar char="•"/>
            </a:pPr>
            <a:endParaRPr lang="en-US" dirty="0">
              <a:latin typeface="Gill Sans Light" panose="020B0302020104020203" pitchFamily="34" charset="-79"/>
              <a:ea typeface="Gill Sans Light" charset="0"/>
              <a:cs typeface="Gill Sans Light" panose="020B0302020104020203" pitchFamily="34" charset="-79"/>
            </a:endParaRPr>
          </a:p>
          <a:p>
            <a:pPr marL="800100" lvl="1" indent="-342900" algn="l">
              <a:buFont typeface="Arial" charset="0"/>
              <a:buChar char="•"/>
            </a:pPr>
            <a:endParaRPr lang="en-US" dirty="0">
              <a:latin typeface="Gill Sans Light" panose="020B0302020104020203" pitchFamily="34" charset="-79"/>
              <a:ea typeface="Gill Sans Light" charset="0"/>
              <a:cs typeface="Gill Sans Light" panose="020B0302020104020203" pitchFamily="34" charset="-79"/>
            </a:endParaRPr>
          </a:p>
          <a:p>
            <a:pPr marL="800100" lvl="1" indent="-342900" algn="l">
              <a:buFont typeface="Arial" charset="0"/>
              <a:buChar char="•"/>
            </a:pPr>
            <a:endParaRPr lang="en-US" dirty="0">
              <a:latin typeface="Gill Sans Light" panose="020B0302020104020203" pitchFamily="34" charset="-79"/>
              <a:ea typeface="Gill Sans Light" charset="0"/>
              <a:cs typeface="Gill Sans Light" panose="020B0302020104020203" pitchFamily="34" charset="-79"/>
            </a:endParaRPr>
          </a:p>
        </p:txBody>
      </p:sp>
    </p:spTree>
    <p:extLst>
      <p:ext uri="{BB962C8B-B14F-4D97-AF65-F5344CB8AC3E}">
        <p14:creationId xmlns:p14="http://schemas.microsoft.com/office/powerpoint/2010/main" val="407617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498765" y="977028"/>
            <a:ext cx="11183898" cy="5756752"/>
          </a:xfrm>
        </p:spPr>
        <p:txBody>
          <a:bodyPr>
            <a:normAutofit/>
          </a:bodyPr>
          <a:lstStyle/>
          <a:p>
            <a:pPr lvl="1" algn="l">
              <a:lnSpc>
                <a:spcPct val="150000"/>
              </a:lnSpc>
            </a:pPr>
            <a:r>
              <a:rPr lang="en-US" sz="2400" dirty="0">
                <a:latin typeface="Gill Sans Light" panose="020B0302020104020203" pitchFamily="34" charset="-79"/>
                <a:ea typeface="Gill Sans Light" charset="0"/>
                <a:cs typeface="Gill Sans Light" panose="020B0302020104020203" pitchFamily="34" charset="-79"/>
              </a:rPr>
              <a:t>Given query:</a:t>
            </a:r>
          </a:p>
          <a:p>
            <a:pPr lvl="1" algn="l">
              <a:lnSpc>
                <a:spcPct val="150000"/>
              </a:lnSpc>
            </a:pPr>
            <a:r>
              <a:rPr lang="en-US" sz="1600" dirty="0">
                <a:solidFill>
                  <a:srgbClr val="991200"/>
                </a:solidFill>
                <a:latin typeface="Consolas" panose="020B0609020204030204" pitchFamily="49" charset="0"/>
                <a:ea typeface="Gill Sans Light" charset="0"/>
                <a:cs typeface="Consolas" panose="020B0609020204030204" pitchFamily="49" charset="0"/>
              </a:rPr>
              <a:t>SELECT</a:t>
            </a:r>
            <a:r>
              <a:rPr lang="en-US" sz="1600" dirty="0">
                <a:latin typeface="Consolas" panose="020B0609020204030204" pitchFamily="49" charset="0"/>
                <a:ea typeface="Gill Sans Light" charset="0"/>
                <a:cs typeface="Consolas" panose="020B0609020204030204" pitchFamily="49" charset="0"/>
              </a:rPr>
              <a:t> * </a:t>
            </a:r>
            <a:r>
              <a:rPr lang="en-US" sz="1600" dirty="0">
                <a:solidFill>
                  <a:srgbClr val="991200"/>
                </a:solidFill>
                <a:latin typeface="Consolas" panose="020B0609020204030204" pitchFamily="49" charset="0"/>
                <a:ea typeface="Gill Sans Light" charset="0"/>
                <a:cs typeface="Consolas" panose="020B0609020204030204" pitchFamily="49" charset="0"/>
              </a:rPr>
              <a:t>FROM</a:t>
            </a:r>
            <a:r>
              <a:rPr lang="en-US" sz="1600" dirty="0">
                <a:latin typeface="Consolas" panose="020B0609020204030204" pitchFamily="49" charset="0"/>
                <a:ea typeface="Gill Sans Light" charset="0"/>
                <a:cs typeface="Consolas" panose="020B0609020204030204" pitchFamily="49" charset="0"/>
              </a:rPr>
              <a:t> Hotel, Museum, </a:t>
            </a:r>
            <a:r>
              <a:rPr lang="en-US" sz="1600" dirty="0" err="1">
                <a:latin typeface="Consolas" panose="020B0609020204030204" pitchFamily="49" charset="0"/>
                <a:ea typeface="Gill Sans Light" charset="0"/>
                <a:cs typeface="Consolas" panose="020B0609020204030204" pitchFamily="49" charset="0"/>
              </a:rPr>
              <a:t>Restuarant</a:t>
            </a:r>
            <a:r>
              <a:rPr lang="en-US" sz="1600" dirty="0">
                <a:latin typeface="Consolas" panose="020B0609020204030204" pitchFamily="49" charset="0"/>
                <a:ea typeface="Gill Sans Light" charset="0"/>
                <a:cs typeface="Consolas" panose="020B0609020204030204" pitchFamily="49" charset="0"/>
              </a:rPr>
              <a:t> </a:t>
            </a:r>
            <a:r>
              <a:rPr lang="en-US" sz="1600" dirty="0">
                <a:solidFill>
                  <a:srgbClr val="991200"/>
                </a:solidFill>
                <a:latin typeface="Consolas" panose="020B0609020204030204" pitchFamily="49" charset="0"/>
                <a:ea typeface="Gill Sans Light" charset="0"/>
                <a:cs typeface="Consolas" panose="020B0609020204030204" pitchFamily="49" charset="0"/>
              </a:rPr>
              <a:t>WHERE</a:t>
            </a:r>
            <a:r>
              <a:rPr lang="en-US" sz="1600" dirty="0">
                <a:latin typeface="Consolas" panose="020B0609020204030204" pitchFamily="49" charset="0"/>
                <a:ea typeface="Gill Sans Light" charset="0"/>
                <a:cs typeface="Consolas" panose="020B0609020204030204" pitchFamily="49" charset="0"/>
              </a:rPr>
              <a:t> </a:t>
            </a:r>
            <a:r>
              <a:rPr lang="en-US" sz="1600" dirty="0" err="1">
                <a:latin typeface="Consolas" panose="020B0609020204030204" pitchFamily="49" charset="0"/>
                <a:ea typeface="Gill Sans Light" charset="0"/>
                <a:cs typeface="Consolas" panose="020B0609020204030204" pitchFamily="49" charset="0"/>
              </a:rPr>
              <a:t>H.area</a:t>
            </a:r>
            <a:r>
              <a:rPr lang="en-US" sz="1600" dirty="0">
                <a:latin typeface="Consolas" panose="020B0609020204030204" pitchFamily="49" charset="0"/>
                <a:ea typeface="Gill Sans Light" charset="0"/>
                <a:cs typeface="Consolas" panose="020B0609020204030204" pitchFamily="49" charset="0"/>
              </a:rPr>
              <a:t> =</a:t>
            </a:r>
            <a:r>
              <a:rPr lang="en-US" sz="1800" dirty="0">
                <a:latin typeface="Consolas" panose="020B0609020204030204" pitchFamily="49" charset="0"/>
                <a:ea typeface="Gill Sans Light" charset="0"/>
                <a:cs typeface="Consolas" panose="020B0609020204030204" pitchFamily="49" charset="0"/>
              </a:rPr>
              <a:t> </a:t>
            </a:r>
            <a:r>
              <a:rPr lang="en-US" sz="1600" dirty="0" err="1">
                <a:latin typeface="Consolas" panose="020B0609020204030204" pitchFamily="49" charset="0"/>
                <a:ea typeface="Gill Sans Light" charset="0"/>
                <a:cs typeface="Consolas" panose="020B0609020204030204" pitchFamily="49" charset="0"/>
              </a:rPr>
              <a:t>M.area</a:t>
            </a:r>
            <a:r>
              <a:rPr lang="en-US" sz="1600" dirty="0">
                <a:latin typeface="Consolas" panose="020B0609020204030204" pitchFamily="49" charset="0"/>
                <a:ea typeface="Gill Sans Light" charset="0"/>
                <a:cs typeface="Consolas" panose="020B0609020204030204" pitchFamily="49" charset="0"/>
              </a:rPr>
              <a:t> = </a:t>
            </a:r>
            <a:r>
              <a:rPr lang="en-US" sz="1600" dirty="0" err="1">
                <a:latin typeface="Consolas" panose="020B0609020204030204" pitchFamily="49" charset="0"/>
                <a:ea typeface="Gill Sans Light" charset="0"/>
                <a:cs typeface="Consolas" panose="020B0609020204030204" pitchFamily="49" charset="0"/>
              </a:rPr>
              <a:t>R.area</a:t>
            </a:r>
            <a:r>
              <a:rPr lang="en-US" sz="1600" dirty="0">
                <a:latin typeface="Consolas" panose="020B0609020204030204" pitchFamily="49" charset="0"/>
                <a:ea typeface="Gill Sans Light" charset="0"/>
                <a:cs typeface="Consolas" panose="020B0609020204030204" pitchFamily="49" charset="0"/>
              </a:rPr>
              <a:t> </a:t>
            </a:r>
            <a:r>
              <a:rPr lang="en-US" sz="1600" dirty="0">
                <a:solidFill>
                  <a:srgbClr val="0378A8"/>
                </a:solidFill>
                <a:latin typeface="Consolas" panose="020B0609020204030204" pitchFamily="49" charset="0"/>
                <a:ea typeface="Gill Sans Light" charset="0"/>
                <a:cs typeface="Consolas" panose="020B0609020204030204" pitchFamily="49" charset="0"/>
              </a:rPr>
              <a:t>ORDER BY</a:t>
            </a:r>
            <a:r>
              <a:rPr lang="en-US" sz="1600" dirty="0">
                <a:latin typeface="Consolas" panose="020B0609020204030204" pitchFamily="49" charset="0"/>
                <a:ea typeface="Gill Sans Light" charset="0"/>
                <a:cs typeface="Consolas" panose="020B0609020204030204" pitchFamily="49" charset="0"/>
              </a:rPr>
              <a:t> </a:t>
            </a:r>
            <a:r>
              <a:rPr lang="en-US" sz="1600" dirty="0" err="1">
                <a:latin typeface="Consolas" panose="020B0609020204030204" pitchFamily="49" charset="0"/>
                <a:ea typeface="Gill Sans Light" charset="0"/>
                <a:cs typeface="Consolas" panose="020B0609020204030204" pitchFamily="49" charset="0"/>
              </a:rPr>
              <a:t>H.price</a:t>
            </a:r>
            <a:r>
              <a:rPr lang="en-US" sz="1600" dirty="0">
                <a:latin typeface="Consolas" panose="020B0609020204030204" pitchFamily="49" charset="0"/>
                <a:ea typeface="Gill Sans Light" charset="0"/>
                <a:cs typeface="Consolas" panose="020B0609020204030204" pitchFamily="49" charset="0"/>
              </a:rPr>
              <a:t> + </a:t>
            </a:r>
            <a:r>
              <a:rPr lang="en-US" sz="1600" dirty="0" err="1">
                <a:latin typeface="Consolas" panose="020B0609020204030204" pitchFamily="49" charset="0"/>
                <a:ea typeface="Gill Sans Light" charset="0"/>
                <a:cs typeface="Consolas" panose="020B0609020204030204" pitchFamily="49" charset="0"/>
              </a:rPr>
              <a:t>M.ticket</a:t>
            </a:r>
            <a:r>
              <a:rPr lang="en-US" sz="1600" dirty="0">
                <a:latin typeface="Consolas" panose="020B0609020204030204" pitchFamily="49" charset="0"/>
                <a:ea typeface="Gill Sans Light" charset="0"/>
                <a:cs typeface="Consolas" panose="020B0609020204030204" pitchFamily="49" charset="0"/>
              </a:rPr>
              <a:t> + </a:t>
            </a:r>
            <a:r>
              <a:rPr lang="en-US" sz="1600" dirty="0" err="1">
                <a:latin typeface="Consolas" panose="020B0609020204030204" pitchFamily="49" charset="0"/>
                <a:ea typeface="Gill Sans Light" charset="0"/>
                <a:cs typeface="Consolas" panose="020B0609020204030204" pitchFamily="49" charset="0"/>
              </a:rPr>
              <a:t>R.cost</a:t>
            </a:r>
            <a:r>
              <a:rPr lang="en-US" sz="1600" dirty="0">
                <a:latin typeface="Consolas" panose="020B0609020204030204" pitchFamily="49" charset="0"/>
                <a:ea typeface="Gill Sans Light" charset="0"/>
                <a:cs typeface="Consolas" panose="020B0609020204030204" pitchFamily="49" charset="0"/>
              </a:rPr>
              <a:t> </a:t>
            </a:r>
            <a:r>
              <a:rPr lang="en-US" sz="1600" dirty="0">
                <a:solidFill>
                  <a:srgbClr val="991200"/>
                </a:solidFill>
                <a:latin typeface="Consolas" panose="020B0609020204030204" pitchFamily="49" charset="0"/>
                <a:ea typeface="Gill Sans Light" charset="0"/>
                <a:cs typeface="Consolas" panose="020B0609020204030204" pitchFamily="49" charset="0"/>
              </a:rPr>
              <a:t>LIMIT</a:t>
            </a:r>
            <a:r>
              <a:rPr lang="en-US" sz="1600" dirty="0">
                <a:latin typeface="Consolas" panose="020B0609020204030204" pitchFamily="49" charset="0"/>
                <a:ea typeface="Gill Sans Light" charset="0"/>
                <a:cs typeface="Consolas" panose="020B0609020204030204" pitchFamily="49" charset="0"/>
              </a:rPr>
              <a:t> 10;</a:t>
            </a:r>
          </a:p>
          <a:p>
            <a:pPr lvl="1" algn="l">
              <a:lnSpc>
                <a:spcPct val="150000"/>
              </a:lnSpc>
            </a:pPr>
            <a:endParaRPr lang="en-US" sz="1600" dirty="0">
              <a:latin typeface="Consolas" panose="020B0609020204030204" pitchFamily="49" charset="0"/>
              <a:ea typeface="Gill Sans" charset="0"/>
              <a:cs typeface="Consolas" panose="020B0609020204030204" pitchFamily="49" charset="0"/>
            </a:endParaRPr>
          </a:p>
          <a:p>
            <a:pPr lvl="1" algn="l">
              <a:lnSpc>
                <a:spcPct val="150000"/>
              </a:lnSpc>
            </a:pPr>
            <a:endParaRPr lang="en-US" sz="1600" dirty="0">
              <a:latin typeface="Consolas" panose="020B0609020204030204" pitchFamily="49" charset="0"/>
              <a:ea typeface="Gill Sans" charset="0"/>
              <a:cs typeface="Consolas" panose="020B0609020204030204" pitchFamily="49" charset="0"/>
            </a:endParaRPr>
          </a:p>
          <a:p>
            <a:pPr lvl="1" algn="l">
              <a:lnSpc>
                <a:spcPct val="150000"/>
              </a:lnSpc>
            </a:pPr>
            <a:endParaRPr lang="en-US" sz="1600" dirty="0">
              <a:latin typeface="Consolas" panose="020B0609020204030204" pitchFamily="49" charset="0"/>
              <a:ea typeface="Gill Sans" charset="0"/>
              <a:cs typeface="Consolas" panose="020B0609020204030204" pitchFamily="49" charset="0"/>
            </a:endParaRPr>
          </a:p>
          <a:p>
            <a:pPr lvl="1" algn="l">
              <a:lnSpc>
                <a:spcPct val="150000"/>
              </a:lnSpc>
            </a:pPr>
            <a:endParaRPr lang="en-US" sz="1600" dirty="0">
              <a:latin typeface="Consolas" panose="020B0609020204030204" pitchFamily="49" charset="0"/>
              <a:ea typeface="Gill Sans" charset="0"/>
              <a:cs typeface="Consolas" panose="020B0609020204030204" pitchFamily="49" charset="0"/>
            </a:endParaRPr>
          </a:p>
          <a:p>
            <a:pPr lvl="1" algn="l">
              <a:lnSpc>
                <a:spcPct val="150000"/>
              </a:lnSpc>
            </a:pPr>
            <a:endParaRPr lang="en-US" sz="1600" dirty="0">
              <a:latin typeface="Consolas" panose="020B0609020204030204" pitchFamily="49" charset="0"/>
              <a:ea typeface="Gill Sans" charset="0"/>
              <a:cs typeface="Consolas" panose="020B0609020204030204" pitchFamily="49" charset="0"/>
            </a:endParaRPr>
          </a:p>
          <a:p>
            <a:pPr lvl="1" algn="l">
              <a:lnSpc>
                <a:spcPct val="150000"/>
              </a:lnSpc>
            </a:pPr>
            <a:endParaRPr lang="en-US" sz="1600" dirty="0">
              <a:latin typeface="Consolas" panose="020B0609020204030204" pitchFamily="49" charset="0"/>
              <a:ea typeface="Gill Sans" charset="0"/>
              <a:cs typeface="Consolas" panose="020B0609020204030204" pitchFamily="49" charset="0"/>
            </a:endParaRPr>
          </a:p>
          <a:p>
            <a:pPr marL="1657350" lvl="3" indent="-285750" algn="l">
              <a:lnSpc>
                <a:spcPct val="150000"/>
              </a:lnSpc>
              <a:buFont typeface="Arial" charset="0"/>
              <a:buChar char="•"/>
            </a:pPr>
            <a:endParaRPr lang="en-US" sz="2400" dirty="0">
              <a:latin typeface="Gill Sans MT" panose="020B0502020104020203" pitchFamily="34" charset="0"/>
              <a:ea typeface="Gill Sans Light" charset="0"/>
              <a:cs typeface="Gill Sans Light" charset="0"/>
            </a:endParaRPr>
          </a:p>
          <a:p>
            <a:pPr marL="1657350" lvl="3" indent="-285750" algn="l">
              <a:lnSpc>
                <a:spcPct val="150000"/>
              </a:lnSpc>
              <a:buFont typeface="Arial" charset="0"/>
              <a:buChar char="•"/>
            </a:pPr>
            <a:endParaRPr lang="en-US" sz="2200" b="1" i="1" dirty="0">
              <a:solidFill>
                <a:srgbClr val="0378A8"/>
              </a:solidFill>
              <a:latin typeface="Gill Sans MT" panose="020B0502020104020203" pitchFamily="34" charset="0"/>
              <a:ea typeface="Gill Sans SemiBold" charset="0"/>
              <a:cs typeface="Gill Sans SemiBold" charset="0"/>
            </a:endParaRPr>
          </a:p>
          <a:p>
            <a:pPr marL="1200150" lvl="2" indent="-285750" algn="l">
              <a:lnSpc>
                <a:spcPct val="150000"/>
              </a:lnSpc>
              <a:buFont typeface="Arial" charset="0"/>
              <a:buChar char="•"/>
            </a:pPr>
            <a:endParaRPr lang="en-US" sz="2200" dirty="0">
              <a:latin typeface="Gill Sans MT" panose="020B0502020104020203" pitchFamily="34" charset="0"/>
              <a:ea typeface="Gill Sans Light" charset="0"/>
              <a:cs typeface="Gill Sans Light" charset="0"/>
            </a:endParaRPr>
          </a:p>
        </p:txBody>
      </p:sp>
      <p:sp>
        <p:nvSpPr>
          <p:cNvPr id="7" name="Rectangle 6">
            <a:extLst>
              <a:ext uri="{FF2B5EF4-FFF2-40B4-BE49-F238E27FC236}">
                <a16:creationId xmlns:a16="http://schemas.microsoft.com/office/drawing/2014/main" id="{55F8BD38-FDF2-494C-B963-F52097181F53}"/>
              </a:ext>
            </a:extLst>
          </p:cNvPr>
          <p:cNvSpPr/>
          <p:nvPr/>
        </p:nvSpPr>
        <p:spPr>
          <a:xfrm>
            <a:off x="2332676" y="2776049"/>
            <a:ext cx="7927201" cy="2622441"/>
          </a:xfrm>
          <a:prstGeom prst="rect">
            <a:avLst/>
          </a:prstGeom>
          <a:solidFill>
            <a:schemeClr val="bg1">
              <a:lumMod val="95000"/>
            </a:schemeClr>
          </a:solidFill>
          <a:ln>
            <a:solidFill>
              <a:srgbClr val="C41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dirty="0">
                <a:solidFill>
                  <a:srgbClr val="0378A8"/>
                </a:solidFill>
                <a:latin typeface="Gill Sans Light" panose="020B0302020104020203" pitchFamily="34" charset="-79"/>
                <a:ea typeface="Gill Sans Light" charset="0"/>
                <a:cs typeface="Gill Sans Light" panose="020B0302020104020203" pitchFamily="34" charset="-79"/>
              </a:rPr>
              <a:t>Main Goal : </a:t>
            </a:r>
            <a:r>
              <a:rPr lang="en-US" sz="2000" dirty="0">
                <a:solidFill>
                  <a:schemeClr val="tx1"/>
                </a:solidFill>
                <a:latin typeface="Gill Sans Light" panose="020B0302020104020203" pitchFamily="34" charset="-79"/>
                <a:ea typeface="Gill Sans Light" charset="0"/>
                <a:cs typeface="Gill Sans Light" panose="020B0302020104020203" pitchFamily="34" charset="-79"/>
              </a:rPr>
              <a:t>Develop </a:t>
            </a:r>
            <a:r>
              <a:rPr lang="en-US" sz="2000" dirty="0">
                <a:solidFill>
                  <a:srgbClr val="C00000"/>
                </a:solidFill>
                <a:latin typeface="Gill Sans Light" panose="020B0302020104020203" pitchFamily="34" charset="-79"/>
                <a:ea typeface="Gill Sans Light" charset="0"/>
                <a:cs typeface="Gill Sans Light" panose="020B0302020104020203" pitchFamily="34" charset="-79"/>
              </a:rPr>
              <a:t>output sensitive</a:t>
            </a:r>
            <a:r>
              <a:rPr lang="en-US" sz="2000" dirty="0">
                <a:solidFill>
                  <a:schemeClr val="tx1"/>
                </a:solidFill>
                <a:latin typeface="Gill Sans Light" panose="020B0302020104020203" pitchFamily="34" charset="-79"/>
                <a:ea typeface="Gill Sans Light" charset="0"/>
                <a:cs typeface="Gill Sans Light" panose="020B0302020104020203" pitchFamily="34" charset="-79"/>
              </a:rPr>
              <a:t> algorithms for </a:t>
            </a:r>
            <a:r>
              <a:rPr lang="en-US" sz="2000" dirty="0">
                <a:solidFill>
                  <a:srgbClr val="C00000"/>
                </a:solidFill>
                <a:latin typeface="Gill Sans Light" panose="020B0302020104020203" pitchFamily="34" charset="-79"/>
                <a:ea typeface="Gill Sans Light" charset="0"/>
                <a:cs typeface="Gill Sans Light" panose="020B0302020104020203" pitchFamily="34" charset="-79"/>
              </a:rPr>
              <a:t>top-k</a:t>
            </a:r>
            <a:r>
              <a:rPr lang="en-US" sz="2000" dirty="0">
                <a:solidFill>
                  <a:schemeClr val="tx1"/>
                </a:solidFill>
                <a:latin typeface="Gill Sans Light" panose="020B0302020104020203" pitchFamily="34" charset="-79"/>
                <a:ea typeface="Gill Sans Light" charset="0"/>
                <a:cs typeface="Gill Sans Light" panose="020B0302020104020203" pitchFamily="34" charset="-79"/>
              </a:rPr>
              <a:t> queries that have </a:t>
            </a:r>
          </a:p>
          <a:p>
            <a:pPr marL="1714500" lvl="3" indent="-342900">
              <a:lnSpc>
                <a:spcPct val="150000"/>
              </a:lnSpc>
              <a:buFont typeface="Arial" panose="020B0604020202020204" pitchFamily="34" charset="0"/>
              <a:buChar char="•"/>
            </a:pPr>
            <a:r>
              <a:rPr lang="en-US" sz="2000" dirty="0">
                <a:solidFill>
                  <a:schemeClr val="tx1"/>
                </a:solidFill>
                <a:latin typeface="Gill Sans Light" panose="020B0302020104020203" pitchFamily="34" charset="-79"/>
                <a:ea typeface="Gill Sans Light" charset="0"/>
                <a:cs typeface="Gill Sans Light" panose="020B0302020104020203" pitchFamily="34" charset="-79"/>
              </a:rPr>
              <a:t>minimal delay between any two output results</a:t>
            </a:r>
          </a:p>
          <a:p>
            <a:pPr marL="1714500" lvl="3" indent="-342900">
              <a:lnSpc>
                <a:spcPct val="150000"/>
              </a:lnSpc>
              <a:buFont typeface="Arial" panose="020B0604020202020204" pitchFamily="34" charset="0"/>
              <a:buChar char="•"/>
            </a:pPr>
            <a:r>
              <a:rPr lang="en-US" sz="2000" dirty="0">
                <a:solidFill>
                  <a:schemeClr val="tx1"/>
                </a:solidFill>
                <a:latin typeface="Gill Sans Light" panose="020B0302020104020203" pitchFamily="34" charset="-79"/>
                <a:ea typeface="Gill Sans Light" charset="0"/>
                <a:cs typeface="Gill Sans Light" panose="020B0302020104020203" pitchFamily="34" charset="-79"/>
              </a:rPr>
              <a:t>low preprocessing time </a:t>
            </a:r>
          </a:p>
          <a:p>
            <a:pPr marL="1714500" lvl="3" indent="-342900">
              <a:lnSpc>
                <a:spcPct val="150000"/>
              </a:lnSpc>
              <a:buFont typeface="Arial" panose="020B0604020202020204" pitchFamily="34" charset="0"/>
              <a:buChar char="•"/>
            </a:pPr>
            <a:r>
              <a:rPr lang="en-US" sz="2000" dirty="0">
                <a:solidFill>
                  <a:schemeClr val="tx1"/>
                </a:solidFill>
                <a:latin typeface="Gill Sans Light" panose="020B0302020104020203" pitchFamily="34" charset="-79"/>
                <a:ea typeface="Gill Sans Light" charset="0"/>
                <a:cs typeface="Gill Sans Light" panose="020B0302020104020203" pitchFamily="34" charset="-79"/>
              </a:rPr>
              <a:t>low space requirement</a:t>
            </a:r>
          </a:p>
        </p:txBody>
      </p:sp>
      <p:sp>
        <p:nvSpPr>
          <p:cNvPr id="6" name="Rectangle 5"/>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0885905" y="-114792"/>
            <a:ext cx="1688258" cy="1012955"/>
          </a:xfrm>
          <a:prstGeom prst="rect">
            <a:avLst/>
          </a:prstGeom>
        </p:spPr>
      </p:pic>
      <p:sp>
        <p:nvSpPr>
          <p:cNvPr id="5" name="TextBox 4"/>
          <p:cNvSpPr txBox="1"/>
          <p:nvPr/>
        </p:nvSpPr>
        <p:spPr>
          <a:xfrm>
            <a:off x="389688" y="124220"/>
            <a:ext cx="5361405"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MOTIVATING EXAMPLE</a:t>
            </a:r>
          </a:p>
        </p:txBody>
      </p:sp>
    </p:spTree>
    <p:extLst>
      <p:ext uri="{BB962C8B-B14F-4D97-AF65-F5344CB8AC3E}">
        <p14:creationId xmlns:p14="http://schemas.microsoft.com/office/powerpoint/2010/main" val="118562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524655" y="977028"/>
            <a:ext cx="11158007" cy="5756752"/>
          </a:xfrm>
        </p:spPr>
        <p:txBody>
          <a:bodyPr>
            <a:normAutofit/>
          </a:bodyPr>
          <a:lstStyle/>
          <a:p>
            <a:pPr lvl="1" algn="l">
              <a:lnSpc>
                <a:spcPct val="100000"/>
              </a:lnSpc>
            </a:pPr>
            <a:r>
              <a:rPr lang="en-US" sz="2400" dirty="0">
                <a:latin typeface="Gill Sans Light" panose="020B0302020104020203" pitchFamily="34" charset="-79"/>
                <a:ea typeface="Gill Sans" charset="0"/>
                <a:cs typeface="Gill Sans Light" panose="020B0302020104020203" pitchFamily="34" charset="-79"/>
              </a:rPr>
              <a:t>Open-source RDBMS engines usually evaluate ranked joins by materializing the full query result followed by sorting</a:t>
            </a:r>
          </a:p>
          <a:p>
            <a:pPr lvl="1" algn="l">
              <a:lnSpc>
                <a:spcPct val="100000"/>
              </a:lnSpc>
            </a:pPr>
            <a:endParaRPr lang="en-US" sz="2000"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sz="2000"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sz="2000"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sz="2000"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sz="2000" dirty="0">
              <a:latin typeface="Gill Sans Light" panose="020B0302020104020203" pitchFamily="34" charset="-79"/>
              <a:ea typeface="Gill Sans" charset="0"/>
              <a:cs typeface="Gill Sans Light" panose="020B0302020104020203" pitchFamily="34" charset="-79"/>
            </a:endParaRPr>
          </a:p>
          <a:p>
            <a:pPr lvl="1" algn="l">
              <a:lnSpc>
                <a:spcPct val="100000"/>
              </a:lnSpc>
            </a:pPr>
            <a:r>
              <a:rPr lang="en-US" sz="2400" dirty="0">
                <a:latin typeface="Gill Sans Light" panose="020B0302020104020203" pitchFamily="34" charset="-79"/>
                <a:ea typeface="Gill Sans" charset="0"/>
                <a:cs typeface="Gill Sans Light" panose="020B0302020104020203" pitchFamily="34" charset="-79"/>
              </a:rPr>
              <a:t>Entire join is materialized even if only the top-10 results are needed</a:t>
            </a:r>
          </a:p>
          <a:p>
            <a:pPr lvl="1" algn="l">
              <a:lnSpc>
                <a:spcPct val="100000"/>
              </a:lnSpc>
            </a:pPr>
            <a:endParaRPr lang="en-US" sz="2400" dirty="0">
              <a:latin typeface="Gill Sans Light" panose="020B0302020104020203" pitchFamily="34" charset="-79"/>
              <a:ea typeface="Gill Sans" charset="0"/>
              <a:cs typeface="Gill Sans Light" panose="020B0302020104020203" pitchFamily="34" charset="-79"/>
            </a:endParaRPr>
          </a:p>
          <a:p>
            <a:pPr lvl="1" algn="l">
              <a:lnSpc>
                <a:spcPct val="100000"/>
              </a:lnSpc>
            </a:pPr>
            <a:r>
              <a:rPr lang="en-US" sz="2400" dirty="0">
                <a:latin typeface="Gill Sans Light" panose="020B0302020104020203" pitchFamily="34" charset="-79"/>
                <a:ea typeface="Gill Sans" charset="0"/>
                <a:cs typeface="Gill Sans Light" panose="020B0302020104020203" pitchFamily="34" charset="-79"/>
              </a:rPr>
              <a:t>Ideally, if top-</a:t>
            </a:r>
            <a:r>
              <a:rPr lang="en-US" sz="2400" dirty="0">
                <a:solidFill>
                  <a:srgbClr val="C00000"/>
                </a:solidFill>
                <a:latin typeface="Gill Sans Light" panose="020B0302020104020203" pitchFamily="34" charset="-79"/>
                <a:ea typeface="Gill Sans" charset="0"/>
                <a:cs typeface="Gill Sans Light" panose="020B0302020104020203" pitchFamily="34" charset="-79"/>
              </a:rPr>
              <a:t>k </a:t>
            </a:r>
            <a:r>
              <a:rPr lang="en-US" sz="2400" dirty="0">
                <a:latin typeface="Gill Sans Light" panose="020B0302020104020203" pitchFamily="34" charset="-79"/>
                <a:ea typeface="Gill Sans" charset="0"/>
                <a:cs typeface="Gill Sans Light" panose="020B0302020104020203" pitchFamily="34" charset="-79"/>
              </a:rPr>
              <a:t>results, the algorithm should take O(k) time</a:t>
            </a:r>
          </a:p>
          <a:p>
            <a:pPr lvl="1" algn="l">
              <a:lnSpc>
                <a:spcPct val="100000"/>
              </a:lnSpc>
            </a:pPr>
            <a:endParaRPr lang="en-US"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sz="2000"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sz="2000"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sz="2000"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dirty="0">
              <a:latin typeface="Gill Sans Light" panose="020B0302020104020203" pitchFamily="34" charset="-79"/>
              <a:ea typeface="Gill Sans" charset="0"/>
              <a:cs typeface="Gill Sans Light" panose="020B0302020104020203" pitchFamily="34" charset="-79"/>
            </a:endParaRPr>
          </a:p>
          <a:p>
            <a:pPr lvl="1" algn="l">
              <a:lnSpc>
                <a:spcPct val="100000"/>
              </a:lnSpc>
            </a:pPr>
            <a:endParaRPr lang="en-US" dirty="0">
              <a:latin typeface="Gill Sans Light" panose="020B0302020104020203" pitchFamily="34" charset="-79"/>
              <a:ea typeface="Gill Sans" charset="0"/>
              <a:cs typeface="Gill Sans Light" panose="020B0302020104020203" pitchFamily="34" charset="-79"/>
            </a:endParaRPr>
          </a:p>
          <a:p>
            <a:pPr lvl="3" algn="l">
              <a:lnSpc>
                <a:spcPct val="150000"/>
              </a:lnSpc>
            </a:pPr>
            <a:endParaRPr lang="en-US" dirty="0">
              <a:latin typeface="Consolas" panose="020B0609020204030204" pitchFamily="49" charset="0"/>
              <a:ea typeface="Gill Sans SemiBold" charset="0"/>
              <a:cs typeface="Consolas" panose="020B0609020204030204" pitchFamily="49" charset="0"/>
            </a:endParaRPr>
          </a:p>
          <a:p>
            <a:pPr lvl="3" algn="l">
              <a:lnSpc>
                <a:spcPct val="150000"/>
              </a:lnSpc>
            </a:pPr>
            <a:endParaRPr lang="en-US" sz="2200" b="1" i="1" dirty="0">
              <a:solidFill>
                <a:srgbClr val="0378A8"/>
              </a:solidFill>
              <a:latin typeface="Consolas" panose="020B0609020204030204" pitchFamily="49" charset="0"/>
              <a:ea typeface="Gill Sans SemiBold" charset="0"/>
              <a:cs typeface="Consolas" panose="020B0609020204030204" pitchFamily="49" charset="0"/>
            </a:endParaRPr>
          </a:p>
          <a:p>
            <a:pPr lvl="3" algn="l">
              <a:lnSpc>
                <a:spcPct val="150000"/>
              </a:lnSpc>
            </a:pPr>
            <a:endParaRPr lang="en-US" sz="2200" b="1" i="1" dirty="0">
              <a:solidFill>
                <a:srgbClr val="0378A8"/>
              </a:solidFill>
              <a:latin typeface="Gill Sans MT" panose="020B0502020104020203" pitchFamily="34" charset="0"/>
              <a:ea typeface="Gill Sans SemiBold" charset="0"/>
              <a:cs typeface="Gill Sans SemiBold" charset="0"/>
            </a:endParaRPr>
          </a:p>
          <a:p>
            <a:pPr marL="1200150" lvl="2" indent="-285750" algn="l">
              <a:lnSpc>
                <a:spcPct val="150000"/>
              </a:lnSpc>
              <a:buFont typeface="Arial" charset="0"/>
              <a:buChar char="•"/>
            </a:pPr>
            <a:endParaRPr lang="en-US" sz="2200" dirty="0">
              <a:latin typeface="Gill Sans MT" panose="020B0502020104020203" pitchFamily="34" charset="0"/>
              <a:ea typeface="Gill Sans Light" charset="0"/>
              <a:cs typeface="Gill Sans Light" charset="0"/>
            </a:endParaRPr>
          </a:p>
        </p:txBody>
      </p:sp>
      <p:sp>
        <p:nvSpPr>
          <p:cNvPr id="6" name="Rectangle 5"/>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0885905" y="-114792"/>
            <a:ext cx="1688258" cy="1012955"/>
          </a:xfrm>
          <a:prstGeom prst="rect">
            <a:avLst/>
          </a:prstGeom>
        </p:spPr>
      </p:pic>
      <p:sp>
        <p:nvSpPr>
          <p:cNvPr id="5" name="TextBox 4"/>
          <p:cNvSpPr txBox="1"/>
          <p:nvPr/>
        </p:nvSpPr>
        <p:spPr>
          <a:xfrm>
            <a:off x="389688" y="124220"/>
            <a:ext cx="8619401"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OPEN SOURCE RDBMS</a:t>
            </a:r>
          </a:p>
        </p:txBody>
      </p:sp>
      <p:grpSp>
        <p:nvGrpSpPr>
          <p:cNvPr id="24" name="Group 23">
            <a:extLst>
              <a:ext uri="{FF2B5EF4-FFF2-40B4-BE49-F238E27FC236}">
                <a16:creationId xmlns:a16="http://schemas.microsoft.com/office/drawing/2014/main" id="{B09B7BFB-358F-944D-A0BB-8E80F3A4CEB0}"/>
              </a:ext>
            </a:extLst>
          </p:cNvPr>
          <p:cNvGrpSpPr/>
          <p:nvPr/>
        </p:nvGrpSpPr>
        <p:grpSpPr>
          <a:xfrm>
            <a:off x="2064695" y="2398426"/>
            <a:ext cx="10112167" cy="1583536"/>
            <a:chOff x="2064695" y="2398426"/>
            <a:chExt cx="10112167" cy="1583536"/>
          </a:xfrm>
        </p:grpSpPr>
        <p:grpSp>
          <p:nvGrpSpPr>
            <p:cNvPr id="23" name="Group 22">
              <a:extLst>
                <a:ext uri="{FF2B5EF4-FFF2-40B4-BE49-F238E27FC236}">
                  <a16:creationId xmlns:a16="http://schemas.microsoft.com/office/drawing/2014/main" id="{B21F1E89-DC94-6548-922F-1F3943F9F2DA}"/>
                </a:ext>
              </a:extLst>
            </p:cNvPr>
            <p:cNvGrpSpPr/>
            <p:nvPr/>
          </p:nvGrpSpPr>
          <p:grpSpPr>
            <a:xfrm>
              <a:off x="2064695" y="2398426"/>
              <a:ext cx="10112167" cy="1583536"/>
              <a:chOff x="2064695" y="2398426"/>
              <a:chExt cx="10112167" cy="1583536"/>
            </a:xfrm>
          </p:grpSpPr>
          <p:sp>
            <p:nvSpPr>
              <p:cNvPr id="2" name="Diamond 1">
                <a:extLst>
                  <a:ext uri="{FF2B5EF4-FFF2-40B4-BE49-F238E27FC236}">
                    <a16:creationId xmlns:a16="http://schemas.microsoft.com/office/drawing/2014/main" id="{CD680214-F4FD-6542-8760-FFA5B089735F}"/>
                  </a:ext>
                </a:extLst>
              </p:cNvPr>
              <p:cNvSpPr/>
              <p:nvPr/>
            </p:nvSpPr>
            <p:spPr>
              <a:xfrm>
                <a:off x="3627614" y="2398426"/>
                <a:ext cx="1499017" cy="1484026"/>
              </a:xfrm>
              <a:prstGeom prst="diamond">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669D3614-47B5-7F4D-AA63-B459E29216A4}"/>
                  </a:ext>
                </a:extLst>
              </p:cNvPr>
              <p:cNvSpPr/>
              <p:nvPr/>
            </p:nvSpPr>
            <p:spPr>
              <a:xfrm>
                <a:off x="5981072" y="2833141"/>
                <a:ext cx="1678899" cy="610849"/>
              </a:xfrm>
              <a:prstGeom prst="round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7630C2-2757-9845-B64A-ADFC609480C6}"/>
                  </a:ext>
                </a:extLst>
              </p:cNvPr>
              <p:cNvSpPr txBox="1"/>
              <p:nvPr/>
            </p:nvSpPr>
            <p:spPr>
              <a:xfrm>
                <a:off x="6340835" y="2968052"/>
                <a:ext cx="1184223" cy="369332"/>
              </a:xfrm>
              <a:prstGeom prst="rect">
                <a:avLst/>
              </a:prstGeom>
              <a:noFill/>
            </p:spPr>
            <p:txBody>
              <a:bodyPr wrap="square" rtlCol="0">
                <a:spAutoFit/>
              </a:bodyPr>
              <a:lstStyle/>
              <a:p>
                <a:r>
                  <a:rPr lang="en-US" dirty="0"/>
                  <a:t>ORDER</a:t>
                </a:r>
              </a:p>
            </p:txBody>
          </p:sp>
          <p:sp>
            <p:nvSpPr>
              <p:cNvPr id="10" name="TextBox 9">
                <a:extLst>
                  <a:ext uri="{FF2B5EF4-FFF2-40B4-BE49-F238E27FC236}">
                    <a16:creationId xmlns:a16="http://schemas.microsoft.com/office/drawing/2014/main" id="{7049FAA6-4A15-AE47-8AB5-BA79B5F99414}"/>
                  </a:ext>
                </a:extLst>
              </p:cNvPr>
              <p:cNvSpPr txBox="1"/>
              <p:nvPr/>
            </p:nvSpPr>
            <p:spPr>
              <a:xfrm>
                <a:off x="5928608" y="3369041"/>
                <a:ext cx="2091128" cy="369332"/>
              </a:xfrm>
              <a:prstGeom prst="rect">
                <a:avLst/>
              </a:prstGeom>
              <a:noFill/>
            </p:spPr>
            <p:txBody>
              <a:bodyPr wrap="square" rtlCol="0">
                <a:spAutoFit/>
              </a:bodyPr>
              <a:lstStyle/>
              <a:p>
                <a:r>
                  <a:rPr lang="en-US" dirty="0" err="1"/>
                  <a:t>tmp</a:t>
                </a:r>
                <a:r>
                  <a:rPr lang="en-US" dirty="0"/>
                  <a:t> table, </a:t>
                </a:r>
                <a:r>
                  <a:rPr lang="en-US" dirty="0" err="1"/>
                  <a:t>filesort</a:t>
                </a:r>
                <a:endParaRPr lang="en-US" dirty="0"/>
              </a:p>
            </p:txBody>
          </p:sp>
          <p:cxnSp>
            <p:nvCxnSpPr>
              <p:cNvPr id="13" name="Straight Arrow Connector 12">
                <a:extLst>
                  <a:ext uri="{FF2B5EF4-FFF2-40B4-BE49-F238E27FC236}">
                    <a16:creationId xmlns:a16="http://schemas.microsoft.com/office/drawing/2014/main" id="{6EEA2878-060D-1D40-8FFC-729A78465233}"/>
                  </a:ext>
                </a:extLst>
              </p:cNvPr>
              <p:cNvCxnSpPr>
                <a:stCxn id="2" idx="3"/>
                <a:endCxn id="8" idx="1"/>
              </p:cNvCxnSpPr>
              <p:nvPr/>
            </p:nvCxnSpPr>
            <p:spPr>
              <a:xfrm flipV="1">
                <a:off x="5126631" y="3138566"/>
                <a:ext cx="854441" cy="187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DA06BC-009A-FB45-A980-2AD9CC87BA12}"/>
                  </a:ext>
                </a:extLst>
              </p:cNvPr>
              <p:cNvCxnSpPr>
                <a:cxnSpLocks/>
              </p:cNvCxnSpPr>
              <p:nvPr/>
            </p:nvCxnSpPr>
            <p:spPr>
              <a:xfrm flipV="1">
                <a:off x="7659971" y="3138565"/>
                <a:ext cx="929390"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AD8BE5-D33D-5541-AF93-3A435410C355}"/>
                  </a:ext>
                </a:extLst>
              </p:cNvPr>
              <p:cNvSpPr txBox="1"/>
              <p:nvPr/>
            </p:nvSpPr>
            <p:spPr>
              <a:xfrm>
                <a:off x="8614512" y="2923082"/>
                <a:ext cx="1401964" cy="369332"/>
              </a:xfrm>
              <a:prstGeom prst="rect">
                <a:avLst/>
              </a:prstGeom>
              <a:noFill/>
            </p:spPr>
            <p:txBody>
              <a:bodyPr wrap="square" rtlCol="0">
                <a:spAutoFit/>
              </a:bodyPr>
              <a:lstStyle/>
              <a:p>
                <a:r>
                  <a:rPr lang="en-US" dirty="0"/>
                  <a:t>output</a:t>
                </a:r>
              </a:p>
            </p:txBody>
          </p:sp>
          <p:cxnSp>
            <p:nvCxnSpPr>
              <p:cNvPr id="17" name="Straight Arrow Connector 16">
                <a:extLst>
                  <a:ext uri="{FF2B5EF4-FFF2-40B4-BE49-F238E27FC236}">
                    <a16:creationId xmlns:a16="http://schemas.microsoft.com/office/drawing/2014/main" id="{C4F1FF1A-D019-3840-A381-470960C5E00D}"/>
                  </a:ext>
                </a:extLst>
              </p:cNvPr>
              <p:cNvCxnSpPr/>
              <p:nvPr/>
            </p:nvCxnSpPr>
            <p:spPr>
              <a:xfrm flipV="1">
                <a:off x="2773173" y="3156566"/>
                <a:ext cx="854441" cy="187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1EDC1D6-777A-DC49-8E1D-C9CCA43783DE}"/>
                  </a:ext>
                </a:extLst>
              </p:cNvPr>
              <p:cNvSpPr txBox="1"/>
              <p:nvPr/>
            </p:nvSpPr>
            <p:spPr>
              <a:xfrm>
                <a:off x="2064695" y="2938072"/>
                <a:ext cx="1401964" cy="369332"/>
              </a:xfrm>
              <a:prstGeom prst="rect">
                <a:avLst/>
              </a:prstGeom>
              <a:noFill/>
            </p:spPr>
            <p:txBody>
              <a:bodyPr wrap="square" rtlCol="0">
                <a:spAutoFit/>
              </a:bodyPr>
              <a:lstStyle/>
              <a:p>
                <a:r>
                  <a:rPr lang="en-US" dirty="0"/>
                  <a:t>input</a:t>
                </a:r>
              </a:p>
            </p:txBody>
          </p:sp>
          <p:sp>
            <p:nvSpPr>
              <p:cNvPr id="22" name="TextBox 21">
                <a:extLst>
                  <a:ext uri="{FF2B5EF4-FFF2-40B4-BE49-F238E27FC236}">
                    <a16:creationId xmlns:a16="http://schemas.microsoft.com/office/drawing/2014/main" id="{40508619-7904-4E48-9CCA-2E4293FB8B09}"/>
                  </a:ext>
                </a:extLst>
              </p:cNvPr>
              <p:cNvSpPr txBox="1"/>
              <p:nvPr/>
            </p:nvSpPr>
            <p:spPr>
              <a:xfrm>
                <a:off x="11992131" y="3612630"/>
                <a:ext cx="184731" cy="369332"/>
              </a:xfrm>
              <a:prstGeom prst="rect">
                <a:avLst/>
              </a:prstGeom>
              <a:noFill/>
            </p:spPr>
            <p:txBody>
              <a:bodyPr wrap="none" rtlCol="0">
                <a:spAutoFit/>
              </a:bodyPr>
              <a:lstStyle/>
              <a:p>
                <a:endParaRPr lang="en-US" dirty="0"/>
              </a:p>
            </p:txBody>
          </p:sp>
        </p:grpSp>
        <p:sp>
          <p:nvSpPr>
            <p:cNvPr id="3" name="TextBox 2">
              <a:extLst>
                <a:ext uri="{FF2B5EF4-FFF2-40B4-BE49-F238E27FC236}">
                  <a16:creationId xmlns:a16="http://schemas.microsoft.com/office/drawing/2014/main" id="{4919D3DE-5ACE-6140-BF37-67D0E5A36C3B}"/>
                </a:ext>
              </a:extLst>
            </p:cNvPr>
            <p:cNvSpPr txBox="1"/>
            <p:nvPr/>
          </p:nvSpPr>
          <p:spPr>
            <a:xfrm>
              <a:off x="3882447" y="2983042"/>
              <a:ext cx="974361" cy="369332"/>
            </a:xfrm>
            <a:prstGeom prst="rect">
              <a:avLst/>
            </a:prstGeom>
            <a:noFill/>
          </p:spPr>
          <p:txBody>
            <a:bodyPr wrap="square" rtlCol="0">
              <a:spAutoFit/>
            </a:bodyPr>
            <a:lstStyle/>
            <a:p>
              <a:pPr algn="ctr"/>
              <a:r>
                <a:rPr lang="en-US" dirty="0"/>
                <a:t>Join</a:t>
              </a:r>
            </a:p>
          </p:txBody>
        </p:sp>
      </p:grpSp>
      <p:sp>
        <p:nvSpPr>
          <p:cNvPr id="19" name="Rounded Rectangle 18">
            <a:extLst>
              <a:ext uri="{FF2B5EF4-FFF2-40B4-BE49-F238E27FC236}">
                <a16:creationId xmlns:a16="http://schemas.microsoft.com/office/drawing/2014/main" id="{699FA761-0DC1-C141-A227-587F10F318EB}"/>
              </a:ext>
            </a:extLst>
          </p:cNvPr>
          <p:cNvSpPr/>
          <p:nvPr/>
        </p:nvSpPr>
        <p:spPr>
          <a:xfrm>
            <a:off x="3403903" y="2143615"/>
            <a:ext cx="4547096" cy="2098623"/>
          </a:xfrm>
          <a:prstGeom prst="roundRect">
            <a:avLst/>
          </a:prstGeom>
          <a:solidFill>
            <a:schemeClr val="accent1">
              <a:alpha val="0"/>
            </a:schemeClr>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C2A9CF3-65A6-1841-B389-849D01E45ECE}"/>
              </a:ext>
            </a:extLst>
          </p:cNvPr>
          <p:cNvSpPr txBox="1"/>
          <p:nvPr/>
        </p:nvSpPr>
        <p:spPr>
          <a:xfrm>
            <a:off x="7242829" y="1819886"/>
            <a:ext cx="2260930" cy="374754"/>
          </a:xfrm>
          <a:prstGeom prst="rect">
            <a:avLst/>
          </a:prstGeom>
          <a:noFill/>
        </p:spPr>
        <p:txBody>
          <a:bodyPr wrap="square" rtlCol="0">
            <a:spAutoFit/>
          </a:bodyPr>
          <a:lstStyle/>
          <a:p>
            <a:r>
              <a:rPr lang="en-US" b="1" dirty="0">
                <a:solidFill>
                  <a:srgbClr val="C00000"/>
                </a:solidFill>
                <a:latin typeface="GILL SANS LIGHT" panose="020B0302020104020203" pitchFamily="34" charset="-79"/>
                <a:cs typeface="GILL SANS LIGHT" panose="020B0302020104020203" pitchFamily="34" charset="-79"/>
              </a:rPr>
              <a:t>serial operation </a:t>
            </a:r>
          </a:p>
        </p:txBody>
      </p:sp>
      <p:sp>
        <p:nvSpPr>
          <p:cNvPr id="21" name="TextBox 20">
            <a:extLst>
              <a:ext uri="{FF2B5EF4-FFF2-40B4-BE49-F238E27FC236}">
                <a16:creationId xmlns:a16="http://schemas.microsoft.com/office/drawing/2014/main" id="{B776C331-FBB9-114F-984E-1879E4BEE4BC}"/>
              </a:ext>
            </a:extLst>
          </p:cNvPr>
          <p:cNvSpPr txBox="1"/>
          <p:nvPr/>
        </p:nvSpPr>
        <p:spPr>
          <a:xfrm>
            <a:off x="239843" y="22035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82854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0841292" y="-89871"/>
            <a:ext cx="1688258" cy="1012955"/>
          </a:xfrm>
          <a:prstGeom prst="rect">
            <a:avLst/>
          </a:prstGeom>
        </p:spPr>
      </p:pic>
      <p:sp>
        <p:nvSpPr>
          <p:cNvPr id="5" name="TextBox 4"/>
          <p:cNvSpPr txBox="1"/>
          <p:nvPr/>
        </p:nvSpPr>
        <p:spPr>
          <a:xfrm>
            <a:off x="389688" y="124220"/>
            <a:ext cx="7439079"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RESULT INTUITION</a:t>
            </a:r>
          </a:p>
        </p:txBody>
      </p:sp>
      <p:sp>
        <p:nvSpPr>
          <p:cNvPr id="12" name="Subtitle 11"/>
          <p:cNvSpPr>
            <a:spLocks noGrp="1"/>
          </p:cNvSpPr>
          <p:nvPr>
            <p:ph type="subTitle" idx="1"/>
          </p:nvPr>
        </p:nvSpPr>
        <p:spPr>
          <a:xfrm>
            <a:off x="962525" y="977028"/>
            <a:ext cx="10720137" cy="5074855"/>
          </a:xfrm>
        </p:spPr>
        <p:txBody>
          <a:bodyPr>
            <a:normAutofit/>
          </a:bodyPr>
          <a:lstStyle/>
          <a:p>
            <a:pPr marL="342900" indent="-342900" algn="l">
              <a:buFont typeface="Arial" charset="0"/>
              <a:buChar char="•"/>
            </a:pPr>
            <a:endParaRPr lang="en-US" dirty="0">
              <a:latin typeface="Gill Sans MT" panose="020B0502020104020203" pitchFamily="34" charset="0"/>
              <a:ea typeface="Gill Sans Light" charset="0"/>
              <a:cs typeface="Gill Sans Light" charset="0"/>
            </a:endParaRPr>
          </a:p>
          <a:p>
            <a:pPr marL="342900" indent="-342900" algn="l">
              <a:buFont typeface="Arial" charset="0"/>
              <a:buChar char="•"/>
            </a:pPr>
            <a:endParaRPr lang="en-US" dirty="0">
              <a:latin typeface="Gill Sans MT" panose="020B0502020104020203" pitchFamily="34" charset="0"/>
              <a:ea typeface="Gill Sans Light" charset="0"/>
              <a:cs typeface="Gill Sans Light" charset="0"/>
            </a:endParaRPr>
          </a:p>
          <a:p>
            <a:pPr marL="342900" indent="-342900" algn="l">
              <a:buFont typeface="Arial" charset="0"/>
              <a:buChar char="•"/>
            </a:pPr>
            <a:endParaRPr lang="en-US" dirty="0">
              <a:latin typeface="Gill Sans MT" panose="020B0502020104020203" pitchFamily="34" charset="0"/>
              <a:ea typeface="Gill Sans Light" charset="0"/>
              <a:cs typeface="Gill Sans Light" charset="0"/>
            </a:endParaRPr>
          </a:p>
          <a:p>
            <a:pPr marL="342900" indent="-342900" algn="l">
              <a:buFont typeface="Arial" charset="0"/>
              <a:buChar char="•"/>
            </a:pPr>
            <a:endParaRPr lang="en-US" dirty="0">
              <a:latin typeface="Gill Sans MT" panose="020B0502020104020203" pitchFamily="34" charset="0"/>
              <a:ea typeface="Gill Sans Light" charset="0"/>
              <a:cs typeface="Gill Sans Light" charset="0"/>
            </a:endParaRPr>
          </a:p>
        </p:txBody>
      </p:sp>
      <p:sp>
        <p:nvSpPr>
          <p:cNvPr id="37" name="Subtitle 11">
            <a:extLst>
              <a:ext uri="{FF2B5EF4-FFF2-40B4-BE49-F238E27FC236}">
                <a16:creationId xmlns:a16="http://schemas.microsoft.com/office/drawing/2014/main" id="{116701A1-F497-B345-89D2-1E8210807389}"/>
              </a:ext>
            </a:extLst>
          </p:cNvPr>
          <p:cNvSpPr txBox="1">
            <a:spLocks/>
          </p:cNvSpPr>
          <p:nvPr/>
        </p:nvSpPr>
        <p:spPr>
          <a:xfrm>
            <a:off x="962525" y="977028"/>
            <a:ext cx="10720137" cy="50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b="1" dirty="0">
                <a:solidFill>
                  <a:srgbClr val="C00000"/>
                </a:solidFill>
                <a:latin typeface="Gill Sans Light" panose="020B0302020104020203" pitchFamily="34" charset="-79"/>
                <a:ea typeface="Gill Sans Light" charset="0"/>
                <a:cs typeface="Gill Sans Light" panose="020B0302020104020203" pitchFamily="34" charset="-79"/>
              </a:rPr>
              <a:t>Key idea: </a:t>
            </a:r>
            <a:r>
              <a:rPr lang="en-US" dirty="0">
                <a:latin typeface="Gill Sans Light" panose="020B0302020104020203" pitchFamily="34" charset="-79"/>
                <a:ea typeface="Gill Sans Light" charset="0"/>
                <a:cs typeface="Gill Sans Light" panose="020B0302020104020203" pitchFamily="34" charset="-79"/>
              </a:rPr>
              <a:t>Combine join trees with the properties of ranking functions</a:t>
            </a:r>
            <a:endParaRPr lang="en-US" b="1" dirty="0">
              <a:solidFill>
                <a:srgbClr val="C00000"/>
              </a:solidFill>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b="1" dirty="0">
              <a:solidFill>
                <a:srgbClr val="C00000"/>
              </a:solidFill>
              <a:latin typeface="Gill Sans Light" panose="020B0302020104020203" pitchFamily="34" charset="-79"/>
              <a:ea typeface="Gill Sans Light" charset="0"/>
              <a:cs typeface="Gill Sans Light" panose="020B0302020104020203" pitchFamily="34" charset="-79"/>
            </a:endParaRPr>
          </a:p>
          <a:p>
            <a:pPr algn="l">
              <a:lnSpc>
                <a:spcPct val="100000"/>
              </a:lnSpc>
            </a:pPr>
            <a:r>
              <a:rPr lang="en-US" dirty="0">
                <a:latin typeface="Gill Sans Light" panose="020B0302020104020203" pitchFamily="34" charset="-79"/>
                <a:ea typeface="Gill Sans Light" charset="0"/>
                <a:cs typeface="Gill Sans Light" panose="020B0302020104020203" pitchFamily="34" charset="-79"/>
              </a:rPr>
              <a:t>Using join trees allows us to use worst-case optimal join algorithms</a:t>
            </a: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r>
              <a:rPr lang="en-US" dirty="0">
                <a:latin typeface="Gill Sans Light" panose="020B0302020104020203" pitchFamily="34" charset="-79"/>
                <a:ea typeface="Gill Sans Light" charset="0"/>
                <a:cs typeface="Gill Sans Light" panose="020B0302020104020203" pitchFamily="34" charset="-79"/>
              </a:rPr>
              <a:t>Creating a join tree that is </a:t>
            </a:r>
            <a:r>
              <a:rPr lang="en-US" i="1" dirty="0">
                <a:latin typeface="Gill Sans Light" panose="020B0302020104020203" pitchFamily="34" charset="-79"/>
                <a:ea typeface="Gill Sans Light" charset="0"/>
                <a:cs typeface="Gill Sans Light" panose="020B0302020104020203" pitchFamily="34" charset="-79"/>
              </a:rPr>
              <a:t>compatible</a:t>
            </a:r>
            <a:r>
              <a:rPr lang="en-US" dirty="0">
                <a:latin typeface="Gill Sans Light" panose="020B0302020104020203" pitchFamily="34" charset="-79"/>
                <a:ea typeface="Gill Sans Light" charset="0"/>
                <a:cs typeface="Gill Sans Light" panose="020B0302020104020203" pitchFamily="34" charset="-79"/>
              </a:rPr>
              <a:t> with the ranking function gives us the optimal algorithm</a:t>
            </a:r>
          </a:p>
          <a:p>
            <a:pPr marL="800100" lvl="1" indent="-342900" algn="l">
              <a:lnSpc>
                <a:spcPct val="100000"/>
              </a:lnSpc>
              <a:buFont typeface="Arial" panose="020B0604020202020204" pitchFamily="34" charset="0"/>
              <a:buChar char="•"/>
            </a:pPr>
            <a:r>
              <a:rPr lang="en-US" dirty="0">
                <a:latin typeface="Gill Sans Light" panose="020B0302020104020203" pitchFamily="34" charset="-79"/>
                <a:ea typeface="Gill Sans Light" charset="0"/>
                <a:cs typeface="Gill Sans Light" panose="020B0302020104020203" pitchFamily="34" charset="-79"/>
              </a:rPr>
              <a:t>Suppose the ranking functions is x</a:t>
            </a:r>
            <a:r>
              <a:rPr lang="en-US" baseline="-25000" dirty="0">
                <a:latin typeface="Gill Sans Light" panose="020B0302020104020203" pitchFamily="34" charset="-79"/>
                <a:ea typeface="Gill Sans Light" charset="0"/>
                <a:cs typeface="Gill Sans Light" panose="020B0302020104020203" pitchFamily="34" charset="-79"/>
              </a:rPr>
              <a:t>1</a:t>
            </a:r>
            <a:r>
              <a:rPr lang="en-US" dirty="0">
                <a:latin typeface="Gill Sans Light" panose="020B0302020104020203" pitchFamily="34" charset="-79"/>
                <a:ea typeface="Gill Sans Light" charset="0"/>
                <a:cs typeface="Gill Sans Light" panose="020B0302020104020203" pitchFamily="34" charset="-79"/>
              </a:rPr>
              <a:t>+x</a:t>
            </a:r>
            <a:r>
              <a:rPr lang="en-US" baseline="-25000" dirty="0">
                <a:latin typeface="Gill Sans Light" panose="020B0302020104020203" pitchFamily="34" charset="-79"/>
                <a:ea typeface="Gill Sans Light" charset="0"/>
                <a:cs typeface="Gill Sans Light" panose="020B0302020104020203" pitchFamily="34" charset="-79"/>
              </a:rPr>
              <a:t>2</a:t>
            </a:r>
            <a:r>
              <a:rPr lang="en-US" dirty="0">
                <a:latin typeface="Gill Sans Light" panose="020B0302020104020203" pitchFamily="34" charset="-79"/>
                <a:ea typeface="Gill Sans Light" charset="0"/>
                <a:cs typeface="Gill Sans Light" panose="020B0302020104020203" pitchFamily="34" charset="-79"/>
              </a:rPr>
              <a:t>+x</a:t>
            </a:r>
            <a:r>
              <a:rPr lang="en-US" baseline="-25000" dirty="0">
                <a:latin typeface="Gill Sans Light" panose="020B0302020104020203" pitchFamily="34" charset="-79"/>
                <a:ea typeface="Gill Sans Light" charset="0"/>
                <a:cs typeface="Gill Sans Light" panose="020B0302020104020203" pitchFamily="34" charset="-79"/>
              </a:rPr>
              <a:t>3</a:t>
            </a:r>
            <a:r>
              <a:rPr lang="en-US" dirty="0">
                <a:latin typeface="Gill Sans Light" panose="020B0302020104020203" pitchFamily="34" charset="-79"/>
                <a:ea typeface="Gill Sans Light" charset="0"/>
                <a:cs typeface="Gill Sans Light" panose="020B0302020104020203" pitchFamily="34" charset="-79"/>
              </a:rPr>
              <a:t>. Exploit the fact that the function is coordinate monotone</a:t>
            </a:r>
          </a:p>
          <a:p>
            <a:pPr marL="800100" lvl="1" indent="-342900" algn="l">
              <a:lnSpc>
                <a:spcPct val="100000"/>
              </a:lnSpc>
              <a:buFont typeface="Arial" panose="020B0604020202020204" pitchFamily="34" charset="0"/>
              <a:buChar char="•"/>
            </a:pPr>
            <a:r>
              <a:rPr lang="en-US" dirty="0">
                <a:latin typeface="Gill Sans Light" panose="020B0302020104020203" pitchFamily="34" charset="-79"/>
                <a:ea typeface="Gill Sans Light" charset="0"/>
                <a:cs typeface="Gill Sans Light" panose="020B0302020104020203" pitchFamily="34" charset="-79"/>
              </a:rPr>
              <a:t>This observation can be combined with priority queue based sorting</a:t>
            </a:r>
          </a:p>
          <a:p>
            <a:pPr marL="800100" lvl="1" indent="-342900" algn="l">
              <a:lnSpc>
                <a:spcPct val="100000"/>
              </a:lnSpc>
              <a:buFont typeface="Arial" panose="020B0604020202020204" pitchFamily="34" charset="0"/>
              <a:buChar char="•"/>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marL="342900" indent="-342900" algn="l">
              <a:lnSpc>
                <a:spcPct val="150000"/>
              </a:lnSpc>
              <a:buFont typeface="Arial" charset="0"/>
              <a:buChar char="•"/>
            </a:pPr>
            <a:endParaRPr lang="en-US" dirty="0">
              <a:latin typeface="Gill Sans MT" panose="020B0502020104020203" pitchFamily="34" charset="0"/>
              <a:ea typeface="Gill Sans Light" charset="0"/>
              <a:cs typeface="Gill Sans Light" charset="0"/>
            </a:endParaRPr>
          </a:p>
        </p:txBody>
      </p:sp>
      <p:sp>
        <p:nvSpPr>
          <p:cNvPr id="38" name="TextBox 37">
            <a:extLst>
              <a:ext uri="{FF2B5EF4-FFF2-40B4-BE49-F238E27FC236}">
                <a16:creationId xmlns:a16="http://schemas.microsoft.com/office/drawing/2014/main" id="{964D1E05-C23F-9347-AC4A-EEBE19897412}"/>
              </a:ext>
            </a:extLst>
          </p:cNvPr>
          <p:cNvSpPr txBox="1"/>
          <p:nvPr/>
        </p:nvSpPr>
        <p:spPr>
          <a:xfrm>
            <a:off x="643882" y="6329858"/>
            <a:ext cx="7358121" cy="338554"/>
          </a:xfrm>
          <a:prstGeom prst="rect">
            <a:avLst/>
          </a:prstGeom>
          <a:noFill/>
        </p:spPr>
        <p:txBody>
          <a:bodyPr wrap="square" rtlCol="0">
            <a:spAutoFit/>
          </a:bodyPr>
          <a:lstStyle/>
          <a:p>
            <a:r>
              <a:rPr lang="en-US" sz="1600" dirty="0">
                <a:latin typeface="Gill Sans Light" panose="020B0302020104020203" pitchFamily="34" charset="-79"/>
                <a:cs typeface="Gill Sans Light" panose="020B0302020104020203" pitchFamily="34" charset="-79"/>
              </a:rPr>
              <a:t>Ranked Enumeration of Conjunctive Query Results, ICDT 2021</a:t>
            </a:r>
          </a:p>
        </p:txBody>
      </p:sp>
    </p:spTree>
    <p:extLst>
      <p:ext uri="{BB962C8B-B14F-4D97-AF65-F5344CB8AC3E}">
        <p14:creationId xmlns:p14="http://schemas.microsoft.com/office/powerpoint/2010/main" val="4301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933"/>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0893430" y="-114792"/>
            <a:ext cx="1688258" cy="1012955"/>
          </a:xfrm>
          <a:prstGeom prst="rect">
            <a:avLst/>
          </a:prstGeom>
        </p:spPr>
      </p:pic>
      <p:sp>
        <p:nvSpPr>
          <p:cNvPr id="5" name="TextBox 4"/>
          <p:cNvSpPr txBox="1"/>
          <p:nvPr/>
        </p:nvSpPr>
        <p:spPr>
          <a:xfrm>
            <a:off x="389688" y="124220"/>
            <a:ext cx="5361405"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FORMAL MAIN RESULT</a:t>
            </a:r>
          </a:p>
        </p:txBody>
      </p:sp>
      <p:sp>
        <p:nvSpPr>
          <p:cNvPr id="12" name="Subtitle 11"/>
          <p:cNvSpPr>
            <a:spLocks noGrp="1"/>
          </p:cNvSpPr>
          <p:nvPr>
            <p:ph type="subTitle" idx="1"/>
          </p:nvPr>
        </p:nvSpPr>
        <p:spPr>
          <a:xfrm>
            <a:off x="962525" y="947048"/>
            <a:ext cx="10720137" cy="5756752"/>
          </a:xfrm>
        </p:spPr>
        <p:txBody>
          <a:bodyPr>
            <a:normAutofit/>
          </a:bodyPr>
          <a:lstStyle/>
          <a:p>
            <a:pPr algn="l">
              <a:lnSpc>
                <a:spcPct val="150000"/>
              </a:lnSpc>
            </a:pPr>
            <a:endParaRPr lang="en-US" dirty="0">
              <a:latin typeface="Gill Sans MT" panose="020B0502020104020203" pitchFamily="34" charset="0"/>
              <a:ea typeface="Gill Sans Light" charset="0"/>
              <a:cs typeface="Gill Sans Light" charset="0"/>
            </a:endParaRPr>
          </a:p>
          <a:p>
            <a:pPr algn="l">
              <a:lnSpc>
                <a:spcPct val="150000"/>
              </a:lnSpc>
            </a:pPr>
            <a:endParaRPr lang="en-US" dirty="0">
              <a:latin typeface="Gill Sans MT" panose="020B0502020104020203" pitchFamily="34" charset="0"/>
              <a:ea typeface="Gill Sans Light" charset="0"/>
              <a:cs typeface="Gill Sans Light" charset="0"/>
            </a:endParaRPr>
          </a:p>
          <a:p>
            <a:pPr marL="342900" indent="-342900" algn="l">
              <a:lnSpc>
                <a:spcPct val="150000"/>
              </a:lnSpc>
              <a:buFont typeface="Arial" panose="020B0604020202020204" pitchFamily="34" charset="0"/>
              <a:buChar char="•"/>
            </a:pPr>
            <a:endParaRPr lang="en-US" dirty="0">
              <a:latin typeface="Gill Sans MT" panose="020B0502020104020203" pitchFamily="34" charset="0"/>
              <a:ea typeface="Gill Sans Light" charset="0"/>
              <a:cs typeface="Gill Sans Light" charset="0"/>
            </a:endParaRPr>
          </a:p>
          <a:p>
            <a:pPr marL="342900" indent="-342900" algn="l">
              <a:lnSpc>
                <a:spcPct val="150000"/>
              </a:lnSpc>
              <a:buFont typeface="Arial" panose="020B0604020202020204" pitchFamily="34" charset="0"/>
              <a:buChar char="•"/>
            </a:pPr>
            <a:endParaRPr lang="en-US" dirty="0">
              <a:latin typeface="Gill Sans MT" panose="020B0502020104020203" pitchFamily="34" charset="0"/>
              <a:ea typeface="Gill Sans Light" charset="0"/>
              <a:cs typeface="Gill Sans Light" charset="0"/>
            </a:endParaRPr>
          </a:p>
          <a:p>
            <a:pPr marL="342900" indent="-342900" algn="l">
              <a:lnSpc>
                <a:spcPct val="150000"/>
              </a:lnSpc>
              <a:buFont typeface="Arial" panose="020B0604020202020204" pitchFamily="34" charset="0"/>
              <a:buChar char="•"/>
            </a:pPr>
            <a:endParaRPr lang="en-US" dirty="0">
              <a:latin typeface="Gill Sans MT" panose="020B0502020104020203" pitchFamily="34" charset="0"/>
              <a:ea typeface="Gill Sans Light" charset="0"/>
              <a:cs typeface="Gill Sans Light" charset="0"/>
            </a:endParaRPr>
          </a:p>
          <a:p>
            <a:pPr marL="342900" indent="-342900" algn="l">
              <a:lnSpc>
                <a:spcPct val="150000"/>
              </a:lnSpc>
              <a:buFont typeface="Arial" panose="020B0604020202020204" pitchFamily="34" charset="0"/>
              <a:buChar char="•"/>
            </a:pPr>
            <a:endParaRPr lang="en-US" dirty="0">
              <a:latin typeface="Gill Sans MT" panose="020B0502020104020203" pitchFamily="34" charset="0"/>
              <a:ea typeface="Gill Sans Light" charset="0"/>
              <a:cs typeface="Gill Sans Light" charset="0"/>
            </a:endParaRPr>
          </a:p>
        </p:txBody>
      </p:sp>
      <p:sp>
        <p:nvSpPr>
          <p:cNvPr id="17" name="Subtitle 11">
            <a:extLst>
              <a:ext uri="{FF2B5EF4-FFF2-40B4-BE49-F238E27FC236}">
                <a16:creationId xmlns:a16="http://schemas.microsoft.com/office/drawing/2014/main" id="{16F1E156-CC16-4949-8EDB-E21846BDEAA9}"/>
              </a:ext>
            </a:extLst>
          </p:cNvPr>
          <p:cNvSpPr txBox="1">
            <a:spLocks/>
          </p:cNvSpPr>
          <p:nvPr/>
        </p:nvSpPr>
        <p:spPr>
          <a:xfrm>
            <a:off x="1000623" y="1644006"/>
            <a:ext cx="10720137" cy="57567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dirty="0">
                <a:solidFill>
                  <a:srgbClr val="0378A8"/>
                </a:solidFill>
                <a:latin typeface="Gill Sans Light" panose="020B0302020104020203" pitchFamily="34" charset="-79"/>
                <a:ea typeface="Gill Sans Light" charset="0"/>
                <a:cs typeface="Gill Sans Light" panose="020B0302020104020203" pitchFamily="34" charset="-79"/>
              </a:rPr>
              <a:t>Q</a:t>
            </a:r>
            <a:r>
              <a:rPr lang="en-US" dirty="0">
                <a:latin typeface="Gill Sans Light" panose="020B0302020104020203" pitchFamily="34" charset="-79"/>
                <a:ea typeface="Gill Sans Light" charset="0"/>
                <a:cs typeface="Gill Sans Light" panose="020B0302020104020203" pitchFamily="34" charset="-79"/>
              </a:rPr>
              <a:t>       </a:t>
            </a:r>
            <a:r>
              <a:rPr lang="en-US" b="1" u="sng" dirty="0">
                <a:solidFill>
                  <a:srgbClr val="FF0000"/>
                </a:solidFill>
                <a:latin typeface="Gill Sans Light" panose="020B0302020104020203" pitchFamily="34" charset="-79"/>
                <a:ea typeface="Gill Sans Light" charset="0"/>
                <a:cs typeface="Gill Sans Light" panose="020B0302020104020203" pitchFamily="34" charset="-79"/>
              </a:rPr>
              <a:t>arbitrary</a:t>
            </a:r>
            <a:r>
              <a:rPr lang="en-US" dirty="0">
                <a:solidFill>
                  <a:srgbClr val="991200"/>
                </a:solidFill>
                <a:latin typeface="Gill Sans Light" panose="020B0302020104020203" pitchFamily="34" charset="-79"/>
                <a:ea typeface="Gill Sans Light" charset="0"/>
                <a:cs typeface="Gill Sans Light" panose="020B0302020104020203" pitchFamily="34" charset="-79"/>
              </a:rPr>
              <a:t> acyclic join query 	                  </a:t>
            </a:r>
            <a:r>
              <a:rPr lang="en-US" dirty="0">
                <a:solidFill>
                  <a:srgbClr val="0378A8"/>
                </a:solidFill>
                <a:latin typeface="Gill Sans Light" panose="020B0302020104020203" pitchFamily="34" charset="-79"/>
                <a:ea typeface="Gill Sans Light" charset="0"/>
                <a:cs typeface="Gill Sans Light" panose="020B0302020104020203" pitchFamily="34" charset="-79"/>
              </a:rPr>
              <a:t>rank</a:t>
            </a:r>
            <a:r>
              <a:rPr lang="en-US" dirty="0">
                <a:solidFill>
                  <a:srgbClr val="991200"/>
                </a:solidFill>
                <a:latin typeface="Gill Sans Light" panose="020B0302020104020203" pitchFamily="34" charset="-79"/>
                <a:ea typeface="Gill Sans Light" charset="0"/>
                <a:cs typeface="Gill Sans Light" panose="020B0302020104020203" pitchFamily="34" charset="-79"/>
              </a:rPr>
              <a:t>        ranking function     </a:t>
            </a:r>
          </a:p>
          <a:p>
            <a:pPr algn="l">
              <a:lnSpc>
                <a:spcPct val="150000"/>
              </a:lnSpc>
            </a:pPr>
            <a:r>
              <a:rPr lang="en-US" dirty="0">
                <a:solidFill>
                  <a:srgbClr val="0378A8"/>
                </a:solidFill>
                <a:latin typeface="Gill Sans Light" panose="020B0302020104020203" pitchFamily="34" charset="-79"/>
                <a:ea typeface="Gill Sans Light" charset="0"/>
                <a:cs typeface="Gill Sans Light" panose="020B0302020104020203" pitchFamily="34" charset="-79"/>
              </a:rPr>
              <a:t>𝛵        </a:t>
            </a:r>
            <a:r>
              <a:rPr lang="en-US" dirty="0">
                <a:solidFill>
                  <a:srgbClr val="991200"/>
                </a:solidFill>
                <a:latin typeface="Gill Sans Light" panose="020B0302020104020203" pitchFamily="34" charset="-79"/>
                <a:ea typeface="Gill Sans Light" charset="0"/>
                <a:cs typeface="Gill Sans Light" panose="020B0302020104020203" pitchFamily="34" charset="-79"/>
              </a:rPr>
              <a:t>join tree “compatible” with </a:t>
            </a:r>
            <a:r>
              <a:rPr lang="en-US" dirty="0">
                <a:solidFill>
                  <a:srgbClr val="0378A8"/>
                </a:solidFill>
                <a:latin typeface="Gill Sans Light" panose="020B0302020104020203" pitchFamily="34" charset="-79"/>
                <a:ea typeface="Gill Sans Light" charset="0"/>
                <a:cs typeface="Gill Sans Light" panose="020B0302020104020203" pitchFamily="34" charset="-79"/>
              </a:rPr>
              <a:t>rank</a:t>
            </a:r>
            <a:endParaRPr lang="en-US" dirty="0">
              <a:solidFill>
                <a:srgbClr val="991200"/>
              </a:solidFill>
              <a:latin typeface="Gill Sans Light" panose="020B0302020104020203" pitchFamily="34" charset="-79"/>
              <a:ea typeface="Gill Sans Light" charset="0"/>
              <a:cs typeface="Gill Sans Light" panose="020B0302020104020203" pitchFamily="34" charset="-79"/>
            </a:endParaRPr>
          </a:p>
          <a:p>
            <a:pPr marL="342900" indent="-342900" algn="l">
              <a:lnSpc>
                <a:spcPct val="150000"/>
              </a:lnSpc>
              <a:buFont typeface="Arial" panose="020B0604020202020204" pitchFamily="34" charset="0"/>
              <a:buChar char="•"/>
            </a:pPr>
            <a:endParaRPr lang="en-US" dirty="0">
              <a:latin typeface="Gill Sans Light" panose="020B0302020104020203" pitchFamily="34" charset="-79"/>
              <a:ea typeface="Gill Sans Light" charset="0"/>
              <a:cs typeface="Gill Sans Light" panose="020B0302020104020203" pitchFamily="34" charset="-79"/>
            </a:endParaRPr>
          </a:p>
        </p:txBody>
      </p:sp>
      <p:cxnSp>
        <p:nvCxnSpPr>
          <p:cNvPr id="8" name="Straight Arrow Connector 7">
            <a:extLst>
              <a:ext uri="{FF2B5EF4-FFF2-40B4-BE49-F238E27FC236}">
                <a16:creationId xmlns:a16="http://schemas.microsoft.com/office/drawing/2014/main" id="{30CD1AD4-A935-E645-8417-DA43E8A2F91A}"/>
              </a:ext>
            </a:extLst>
          </p:cNvPr>
          <p:cNvCxnSpPr>
            <a:cxnSpLocks/>
          </p:cNvCxnSpPr>
          <p:nvPr/>
        </p:nvCxnSpPr>
        <p:spPr>
          <a:xfrm>
            <a:off x="1400176" y="2014769"/>
            <a:ext cx="4000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803F646E-B2A5-3048-8027-2BF90AA5466D}"/>
              </a:ext>
            </a:extLst>
          </p:cNvPr>
          <p:cNvCxnSpPr>
            <a:cxnSpLocks/>
          </p:cNvCxnSpPr>
          <p:nvPr/>
        </p:nvCxnSpPr>
        <p:spPr>
          <a:xfrm>
            <a:off x="7842346" y="2014769"/>
            <a:ext cx="4000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9E9BE208-EBDB-EB43-9E5C-AF6F405825A7}"/>
              </a:ext>
            </a:extLst>
          </p:cNvPr>
          <p:cNvCxnSpPr>
            <a:cxnSpLocks/>
          </p:cNvCxnSpPr>
          <p:nvPr/>
        </p:nvCxnSpPr>
        <p:spPr>
          <a:xfrm>
            <a:off x="1400176" y="2710099"/>
            <a:ext cx="4000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Curved Connector 15">
            <a:extLst>
              <a:ext uri="{FF2B5EF4-FFF2-40B4-BE49-F238E27FC236}">
                <a16:creationId xmlns:a16="http://schemas.microsoft.com/office/drawing/2014/main" id="{C4FB4613-6539-8149-858E-5DB96E0DD9B5}"/>
              </a:ext>
            </a:extLst>
          </p:cNvPr>
          <p:cNvCxnSpPr>
            <a:cxnSpLocks/>
          </p:cNvCxnSpPr>
          <p:nvPr/>
        </p:nvCxnSpPr>
        <p:spPr>
          <a:xfrm rot="16200000" flipH="1">
            <a:off x="8387617" y="3730357"/>
            <a:ext cx="354024" cy="737392"/>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6C6A4967-594D-DB42-AC90-19102F5A4C82}"/>
              </a:ext>
            </a:extLst>
          </p:cNvPr>
          <p:cNvSpPr txBox="1"/>
          <p:nvPr/>
        </p:nvSpPr>
        <p:spPr>
          <a:xfrm>
            <a:off x="9061907" y="3956894"/>
            <a:ext cx="1985962" cy="646331"/>
          </a:xfrm>
          <a:prstGeom prst="rect">
            <a:avLst/>
          </a:prstGeom>
          <a:noFill/>
        </p:spPr>
        <p:txBody>
          <a:bodyPr wrap="square" rtlCol="0">
            <a:spAutoFit/>
          </a:bodyPr>
          <a:lstStyle/>
          <a:p>
            <a:r>
              <a:rPr lang="en-US" dirty="0">
                <a:latin typeface="Gill Sans Light" panose="020B0302020104020203" pitchFamily="34" charset="-79"/>
                <a:cs typeface="Gill Sans Light" panose="020B0302020104020203" pitchFamily="34" charset="-79"/>
              </a:rPr>
              <a:t>conditionally </a:t>
            </a:r>
          </a:p>
          <a:p>
            <a:r>
              <a:rPr lang="en-US" dirty="0">
                <a:latin typeface="Gill Sans Light" panose="020B0302020104020203" pitchFamily="34" charset="-79"/>
                <a:cs typeface="Gill Sans Light" panose="020B0302020104020203" pitchFamily="34" charset="-79"/>
              </a:rPr>
              <a:t>optimal</a:t>
            </a:r>
          </a:p>
        </p:txBody>
      </p:sp>
      <p:pic>
        <p:nvPicPr>
          <p:cNvPr id="2" name="Picture 1">
            <a:extLst>
              <a:ext uri="{FF2B5EF4-FFF2-40B4-BE49-F238E27FC236}">
                <a16:creationId xmlns:a16="http://schemas.microsoft.com/office/drawing/2014/main" id="{C1E586E1-00A4-BD4F-A56C-5EEAFC10324A}"/>
              </a:ext>
            </a:extLst>
          </p:cNvPr>
          <p:cNvPicPr>
            <a:picLocks noChangeAspect="1"/>
          </p:cNvPicPr>
          <p:nvPr/>
        </p:nvPicPr>
        <p:blipFill>
          <a:blip r:embed="rId4"/>
          <a:stretch>
            <a:fillRect/>
          </a:stretch>
        </p:blipFill>
        <p:spPr>
          <a:xfrm>
            <a:off x="2433234" y="3503834"/>
            <a:ext cx="1767292" cy="355329"/>
          </a:xfrm>
          <a:prstGeom prst="rect">
            <a:avLst/>
          </a:prstGeom>
        </p:spPr>
      </p:pic>
      <p:pic>
        <p:nvPicPr>
          <p:cNvPr id="3" name="Picture 2">
            <a:extLst>
              <a:ext uri="{FF2B5EF4-FFF2-40B4-BE49-F238E27FC236}">
                <a16:creationId xmlns:a16="http://schemas.microsoft.com/office/drawing/2014/main" id="{D5CD3D8E-33E0-644A-A6FF-4C46731F9B3C}"/>
              </a:ext>
            </a:extLst>
          </p:cNvPr>
          <p:cNvPicPr>
            <a:picLocks noChangeAspect="1"/>
          </p:cNvPicPr>
          <p:nvPr/>
        </p:nvPicPr>
        <p:blipFill>
          <a:blip r:embed="rId5"/>
          <a:stretch>
            <a:fillRect/>
          </a:stretch>
        </p:blipFill>
        <p:spPr>
          <a:xfrm>
            <a:off x="6653400" y="3519510"/>
            <a:ext cx="3549758" cy="354019"/>
          </a:xfrm>
          <a:prstGeom prst="rect">
            <a:avLst/>
          </a:prstGeom>
        </p:spPr>
      </p:pic>
    </p:spTree>
    <p:extLst>
      <p:ext uri="{BB962C8B-B14F-4D97-AF65-F5344CB8AC3E}">
        <p14:creationId xmlns:p14="http://schemas.microsoft.com/office/powerpoint/2010/main" val="358846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0841292" y="-89871"/>
            <a:ext cx="1688258" cy="1012955"/>
          </a:xfrm>
          <a:prstGeom prst="rect">
            <a:avLst/>
          </a:prstGeom>
        </p:spPr>
      </p:pic>
      <p:sp>
        <p:nvSpPr>
          <p:cNvPr id="5" name="TextBox 4"/>
          <p:cNvSpPr txBox="1"/>
          <p:nvPr/>
        </p:nvSpPr>
        <p:spPr>
          <a:xfrm>
            <a:off x="389688" y="124220"/>
            <a:ext cx="7439079"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CONCLUSION</a:t>
            </a:r>
          </a:p>
        </p:txBody>
      </p:sp>
      <p:sp>
        <p:nvSpPr>
          <p:cNvPr id="12" name="Subtitle 11"/>
          <p:cNvSpPr>
            <a:spLocks noGrp="1"/>
          </p:cNvSpPr>
          <p:nvPr>
            <p:ph type="subTitle" idx="1"/>
          </p:nvPr>
        </p:nvSpPr>
        <p:spPr>
          <a:xfrm>
            <a:off x="962525" y="977028"/>
            <a:ext cx="10720137" cy="5074855"/>
          </a:xfrm>
        </p:spPr>
        <p:txBody>
          <a:bodyPr>
            <a:normAutofit/>
          </a:bodyPr>
          <a:lstStyle/>
          <a:p>
            <a:pPr marL="342900" indent="-342900" algn="l">
              <a:buFont typeface="Arial" charset="0"/>
              <a:buChar char="•"/>
            </a:pPr>
            <a:endParaRPr lang="en-US" dirty="0">
              <a:latin typeface="Gill Sans MT" panose="020B0502020104020203" pitchFamily="34" charset="0"/>
              <a:ea typeface="Gill Sans Light" charset="0"/>
              <a:cs typeface="Gill Sans Light" charset="0"/>
            </a:endParaRPr>
          </a:p>
          <a:p>
            <a:pPr marL="342900" indent="-342900" algn="l">
              <a:buFont typeface="Arial" charset="0"/>
              <a:buChar char="•"/>
            </a:pPr>
            <a:endParaRPr lang="en-US" dirty="0">
              <a:latin typeface="Gill Sans MT" panose="020B0502020104020203" pitchFamily="34" charset="0"/>
              <a:ea typeface="Gill Sans Light" charset="0"/>
              <a:cs typeface="Gill Sans Light" charset="0"/>
            </a:endParaRPr>
          </a:p>
          <a:p>
            <a:pPr marL="342900" indent="-342900" algn="l">
              <a:buFont typeface="Arial" charset="0"/>
              <a:buChar char="•"/>
            </a:pPr>
            <a:endParaRPr lang="en-US" dirty="0">
              <a:latin typeface="Gill Sans MT" panose="020B0502020104020203" pitchFamily="34" charset="0"/>
              <a:ea typeface="Gill Sans Light" charset="0"/>
              <a:cs typeface="Gill Sans Light" charset="0"/>
            </a:endParaRPr>
          </a:p>
          <a:p>
            <a:pPr marL="342900" indent="-342900" algn="l">
              <a:buFont typeface="Arial" charset="0"/>
              <a:buChar char="•"/>
            </a:pPr>
            <a:endParaRPr lang="en-US" dirty="0">
              <a:latin typeface="Gill Sans MT" panose="020B0502020104020203" pitchFamily="34" charset="0"/>
              <a:ea typeface="Gill Sans Light" charset="0"/>
              <a:cs typeface="Gill Sans Light" charset="0"/>
            </a:endParaRPr>
          </a:p>
        </p:txBody>
      </p:sp>
      <p:sp>
        <p:nvSpPr>
          <p:cNvPr id="37" name="Subtitle 11">
            <a:extLst>
              <a:ext uri="{FF2B5EF4-FFF2-40B4-BE49-F238E27FC236}">
                <a16:creationId xmlns:a16="http://schemas.microsoft.com/office/drawing/2014/main" id="{116701A1-F497-B345-89D2-1E8210807389}"/>
              </a:ext>
            </a:extLst>
          </p:cNvPr>
          <p:cNvSpPr txBox="1">
            <a:spLocks/>
          </p:cNvSpPr>
          <p:nvPr/>
        </p:nvSpPr>
        <p:spPr>
          <a:xfrm>
            <a:off x="962525" y="977028"/>
            <a:ext cx="10720137" cy="50380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dirty="0">
                <a:latin typeface="Gill Sans Light" panose="020B0302020104020203" pitchFamily="34" charset="-79"/>
                <a:ea typeface="Gill Sans Light" charset="0"/>
                <a:cs typeface="Gill Sans Light" panose="020B0302020104020203" pitchFamily="34" charset="-79"/>
              </a:rPr>
              <a:t>Task-aware algorithms allow for fine-grained decision making of what materialization to perform</a:t>
            </a: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r>
              <a:rPr lang="en-US" dirty="0">
                <a:latin typeface="Gill Sans Light" panose="020B0302020104020203" pitchFamily="34" charset="-79"/>
                <a:ea typeface="Gill Sans Light" charset="0"/>
                <a:cs typeface="Gill Sans Light" panose="020B0302020104020203" pitchFamily="34" charset="-79"/>
              </a:rPr>
              <a:t>For some problems, there is no materialization required </a:t>
            </a:r>
            <a:r>
              <a:rPr lang="en-US" dirty="0" err="1">
                <a:latin typeface="Gill Sans Light" panose="020B0302020104020203" pitchFamily="34" charset="-79"/>
                <a:ea typeface="Gill Sans Light" charset="0"/>
                <a:cs typeface="Gill Sans Light" panose="020B0302020104020203" pitchFamily="34" charset="-79"/>
              </a:rPr>
              <a:t>apriori</a:t>
            </a: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r>
              <a:rPr lang="en-US" dirty="0">
                <a:latin typeface="Gill Sans Light" panose="020B0302020104020203" pitchFamily="34" charset="-79"/>
                <a:ea typeface="Gill Sans Light" charset="0"/>
                <a:cs typeface="Gill Sans Light" panose="020B0302020104020203" pitchFamily="34" charset="-79"/>
              </a:rPr>
              <a:t>Lots of interesting future work to find better algorithms that rely on materialization</a:t>
            </a:r>
          </a:p>
          <a:p>
            <a:pPr marL="800100" lvl="1" indent="-342900" algn="l">
              <a:lnSpc>
                <a:spcPct val="100000"/>
              </a:lnSpc>
              <a:buFont typeface="Arial" panose="020B0604020202020204" pitchFamily="34" charset="0"/>
              <a:buChar char="•"/>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marL="342900" indent="-342900" algn="l">
              <a:lnSpc>
                <a:spcPct val="150000"/>
              </a:lnSpc>
              <a:buFont typeface="Arial" charset="0"/>
              <a:buChar char="•"/>
            </a:pPr>
            <a:endParaRPr lang="en-US" dirty="0">
              <a:latin typeface="Gill Sans MT" panose="020B0502020104020203" pitchFamily="34" charset="0"/>
              <a:ea typeface="Gill Sans Light" charset="0"/>
              <a:cs typeface="Gill Sans Light" charset="0"/>
            </a:endParaRPr>
          </a:p>
        </p:txBody>
      </p:sp>
    </p:spTree>
    <p:extLst>
      <p:ext uri="{BB962C8B-B14F-4D97-AF65-F5344CB8AC3E}">
        <p14:creationId xmlns:p14="http://schemas.microsoft.com/office/powerpoint/2010/main" val="412724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933"/>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0893430" y="-114792"/>
            <a:ext cx="1688258" cy="1012955"/>
          </a:xfrm>
          <a:prstGeom prst="rect">
            <a:avLst/>
          </a:prstGeom>
        </p:spPr>
      </p:pic>
      <p:sp>
        <p:nvSpPr>
          <p:cNvPr id="5" name="TextBox 4"/>
          <p:cNvSpPr txBox="1"/>
          <p:nvPr/>
        </p:nvSpPr>
        <p:spPr>
          <a:xfrm>
            <a:off x="389688" y="124220"/>
            <a:ext cx="5361405"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INTRODUCTION</a:t>
            </a:r>
          </a:p>
        </p:txBody>
      </p:sp>
      <p:sp>
        <p:nvSpPr>
          <p:cNvPr id="12" name="Subtitle 11"/>
          <p:cNvSpPr>
            <a:spLocks noGrp="1"/>
          </p:cNvSpPr>
          <p:nvPr>
            <p:ph type="subTitle" idx="1"/>
          </p:nvPr>
        </p:nvSpPr>
        <p:spPr>
          <a:xfrm>
            <a:off x="962525" y="977028"/>
            <a:ext cx="10720137" cy="5038009"/>
          </a:xfrm>
        </p:spPr>
        <p:txBody>
          <a:bodyPr>
            <a:normAutofit/>
          </a:bodyPr>
          <a:lstStyle/>
          <a:p>
            <a:pPr algn="l">
              <a:lnSpc>
                <a:spcPct val="100000"/>
              </a:lnSpc>
            </a:pPr>
            <a:r>
              <a:rPr lang="en-US" dirty="0">
                <a:latin typeface="Gill Sans Light" panose="020B0302020104020203" pitchFamily="34" charset="-79"/>
                <a:ea typeface="Gill Sans Light" charset="0"/>
                <a:cs typeface="Gill Sans Light" panose="020B0302020104020203" pitchFamily="34" charset="-79"/>
              </a:rPr>
              <a:t>Data driven pipelines are the workhorse for modern applications</a:t>
            </a: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r>
              <a:rPr lang="en-US" dirty="0">
                <a:latin typeface="Gill Sans Light" panose="020B0302020104020203" pitchFamily="34" charset="-79"/>
                <a:ea typeface="Gill Sans Light" charset="0"/>
                <a:cs typeface="Gill Sans Light" panose="020B0302020104020203" pitchFamily="34" charset="-79"/>
              </a:rPr>
              <a:t>Workflow for these pipelines consists of several simpler tasks that are chained together</a:t>
            </a:r>
          </a:p>
          <a:p>
            <a:pPr marL="800100" lvl="1" indent="-342900" algn="l">
              <a:lnSpc>
                <a:spcPct val="150000"/>
              </a:lnSpc>
              <a:buFont typeface="Arial" charset="0"/>
              <a:buChar char="•"/>
            </a:pPr>
            <a:r>
              <a:rPr lang="en-US" dirty="0">
                <a:latin typeface="Gill Sans Light" panose="020B0302020104020203" pitchFamily="34" charset="-79"/>
                <a:ea typeface="Gill Sans Light" charset="0"/>
                <a:cs typeface="Gill Sans Light" panose="020B0302020104020203" pitchFamily="34" charset="-79"/>
              </a:rPr>
              <a:t>Relational queries to retrieve data, apply algorithms, visualize results </a:t>
            </a:r>
          </a:p>
          <a:p>
            <a:pPr marL="800100" lvl="1" indent="-342900" algn="l">
              <a:lnSpc>
                <a:spcPct val="150000"/>
              </a:lnSpc>
              <a:buFont typeface="Arial" charset="0"/>
              <a:buChar char="•"/>
            </a:pPr>
            <a:r>
              <a:rPr lang="en-US" dirty="0">
                <a:latin typeface="Gill Sans Light" panose="020B0302020104020203" pitchFamily="34" charset="-79"/>
                <a:ea typeface="Gill Sans Light" charset="0"/>
                <a:cs typeface="Gill Sans Light" panose="020B0302020104020203" pitchFamily="34" charset="-79"/>
              </a:rPr>
              <a:t>Speeding up the pipelines can be achieved optimizing the common tasks</a:t>
            </a: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marL="342900" indent="-342900" algn="l">
              <a:lnSpc>
                <a:spcPct val="150000"/>
              </a:lnSpc>
              <a:buFont typeface="Arial" charset="0"/>
              <a:buChar char="•"/>
            </a:pPr>
            <a:endParaRPr lang="en-US" dirty="0">
              <a:latin typeface="Gill Sans MT" panose="020B0502020104020203" pitchFamily="34" charset="0"/>
              <a:ea typeface="Gill Sans Light" charset="0"/>
              <a:cs typeface="Gill Sans Light" charset="0"/>
            </a:endParaRPr>
          </a:p>
        </p:txBody>
      </p:sp>
      <p:pic>
        <p:nvPicPr>
          <p:cNvPr id="54" name="Graphic 53" descr="Connections with solid fill">
            <a:extLst>
              <a:ext uri="{FF2B5EF4-FFF2-40B4-BE49-F238E27FC236}">
                <a16:creationId xmlns:a16="http://schemas.microsoft.com/office/drawing/2014/main" id="{3D4746F4-1359-C747-BBA8-22D12DE388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6017" y="1847537"/>
            <a:ext cx="1294284" cy="1294284"/>
          </a:xfrm>
          <a:prstGeom prst="rect">
            <a:avLst/>
          </a:prstGeom>
        </p:spPr>
      </p:pic>
      <p:pic>
        <p:nvPicPr>
          <p:cNvPr id="57" name="Graphic 56" descr="Bar graph with upward trend outline">
            <a:extLst>
              <a:ext uri="{FF2B5EF4-FFF2-40B4-BE49-F238E27FC236}">
                <a16:creationId xmlns:a16="http://schemas.microsoft.com/office/drawing/2014/main" id="{F423A67D-FA3E-5B43-AE41-1CB700FC60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55990" y="1847537"/>
            <a:ext cx="1294283" cy="1294283"/>
          </a:xfrm>
          <a:prstGeom prst="rect">
            <a:avLst/>
          </a:prstGeom>
        </p:spPr>
      </p:pic>
      <p:pic>
        <p:nvPicPr>
          <p:cNvPr id="62" name="Graphic 61" descr="Pie chart with solid fill">
            <a:extLst>
              <a:ext uri="{FF2B5EF4-FFF2-40B4-BE49-F238E27FC236}">
                <a16:creationId xmlns:a16="http://schemas.microsoft.com/office/drawing/2014/main" id="{B95E9CFB-7106-0543-B3FC-707868C8A8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31467" y="1873769"/>
            <a:ext cx="1142503" cy="1142503"/>
          </a:xfrm>
          <a:prstGeom prst="rect">
            <a:avLst/>
          </a:prstGeom>
        </p:spPr>
      </p:pic>
      <p:pic>
        <p:nvPicPr>
          <p:cNvPr id="1024" name="Graphic 1023" descr="Gears with solid fill">
            <a:extLst>
              <a:ext uri="{FF2B5EF4-FFF2-40B4-BE49-F238E27FC236}">
                <a16:creationId xmlns:a16="http://schemas.microsoft.com/office/drawing/2014/main" id="{19A5E919-571E-0643-BB74-2CF10269227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78458" y="1962528"/>
            <a:ext cx="1104342" cy="1104342"/>
          </a:xfrm>
          <a:prstGeom prst="rect">
            <a:avLst/>
          </a:prstGeom>
        </p:spPr>
      </p:pic>
      <p:pic>
        <p:nvPicPr>
          <p:cNvPr id="1027" name="Graphic 1026" descr="Lightbulb and gear with solid fill">
            <a:extLst>
              <a:ext uri="{FF2B5EF4-FFF2-40B4-BE49-F238E27FC236}">
                <a16:creationId xmlns:a16="http://schemas.microsoft.com/office/drawing/2014/main" id="{4540DDF1-8B82-A14C-AD74-BB02DFC78E7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54535" y="2533580"/>
            <a:ext cx="457200" cy="457200"/>
          </a:xfrm>
          <a:prstGeom prst="rect">
            <a:avLst/>
          </a:prstGeom>
        </p:spPr>
      </p:pic>
      <p:sp>
        <p:nvSpPr>
          <p:cNvPr id="1029" name="TextBox 1028">
            <a:extLst>
              <a:ext uri="{FF2B5EF4-FFF2-40B4-BE49-F238E27FC236}">
                <a16:creationId xmlns:a16="http://schemas.microsoft.com/office/drawing/2014/main" id="{9063BDCD-DF15-C545-8545-860D564937AB}"/>
              </a:ext>
            </a:extLst>
          </p:cNvPr>
          <p:cNvSpPr txBox="1"/>
          <p:nvPr/>
        </p:nvSpPr>
        <p:spPr>
          <a:xfrm>
            <a:off x="1828800" y="3297836"/>
            <a:ext cx="2083633" cy="369332"/>
          </a:xfrm>
          <a:prstGeom prst="rect">
            <a:avLst/>
          </a:prstGeom>
          <a:noFill/>
        </p:spPr>
        <p:txBody>
          <a:bodyPr wrap="square" rtlCol="0">
            <a:spAutoFit/>
          </a:bodyPr>
          <a:lstStyle/>
          <a:p>
            <a:r>
              <a:rPr lang="en-US" dirty="0">
                <a:latin typeface="Gill Sans Light" panose="020B0302020104020203" pitchFamily="34" charset="-79"/>
                <a:cs typeface="Gill Sans Light" panose="020B0302020104020203" pitchFamily="34" charset="-79"/>
              </a:rPr>
              <a:t>Business Intelligence</a:t>
            </a:r>
          </a:p>
        </p:txBody>
      </p:sp>
      <p:sp>
        <p:nvSpPr>
          <p:cNvPr id="72" name="TextBox 71">
            <a:extLst>
              <a:ext uri="{FF2B5EF4-FFF2-40B4-BE49-F238E27FC236}">
                <a16:creationId xmlns:a16="http://schemas.microsoft.com/office/drawing/2014/main" id="{1578AF72-DBA9-D741-A098-9226B4925735}"/>
              </a:ext>
            </a:extLst>
          </p:cNvPr>
          <p:cNvSpPr txBox="1"/>
          <p:nvPr/>
        </p:nvSpPr>
        <p:spPr>
          <a:xfrm>
            <a:off x="4238960" y="3313561"/>
            <a:ext cx="972775" cy="369332"/>
          </a:xfrm>
          <a:prstGeom prst="rect">
            <a:avLst/>
          </a:prstGeom>
          <a:noFill/>
        </p:spPr>
        <p:txBody>
          <a:bodyPr wrap="square" rtlCol="0">
            <a:spAutoFit/>
          </a:bodyPr>
          <a:lstStyle/>
          <a:p>
            <a:r>
              <a:rPr lang="en-US" dirty="0">
                <a:latin typeface="Gill Sans Light" panose="020B0302020104020203" pitchFamily="34" charset="-79"/>
                <a:cs typeface="Gill Sans Light" panose="020B0302020104020203" pitchFamily="34" charset="-79"/>
              </a:rPr>
              <a:t>Analytics</a:t>
            </a:r>
          </a:p>
        </p:txBody>
      </p:sp>
      <p:sp>
        <p:nvSpPr>
          <p:cNvPr id="73" name="TextBox 72">
            <a:extLst>
              <a:ext uri="{FF2B5EF4-FFF2-40B4-BE49-F238E27FC236}">
                <a16:creationId xmlns:a16="http://schemas.microsoft.com/office/drawing/2014/main" id="{17CC67F1-F73A-B140-A4FF-7D52A386ACFA}"/>
              </a:ext>
            </a:extLst>
          </p:cNvPr>
          <p:cNvSpPr txBox="1"/>
          <p:nvPr/>
        </p:nvSpPr>
        <p:spPr>
          <a:xfrm>
            <a:off x="5660354" y="3337419"/>
            <a:ext cx="2083633" cy="369332"/>
          </a:xfrm>
          <a:prstGeom prst="rect">
            <a:avLst/>
          </a:prstGeom>
          <a:noFill/>
        </p:spPr>
        <p:txBody>
          <a:bodyPr wrap="square" rtlCol="0">
            <a:spAutoFit/>
          </a:bodyPr>
          <a:lstStyle/>
          <a:p>
            <a:r>
              <a:rPr lang="en-US" dirty="0">
                <a:latin typeface="Gill Sans Light" panose="020B0302020104020203" pitchFamily="34" charset="-79"/>
                <a:cs typeface="Gill Sans Light" panose="020B0302020104020203" pitchFamily="34" charset="-79"/>
              </a:rPr>
              <a:t>Social media analysis</a:t>
            </a:r>
          </a:p>
        </p:txBody>
      </p:sp>
      <p:sp>
        <p:nvSpPr>
          <p:cNvPr id="74" name="TextBox 73">
            <a:extLst>
              <a:ext uri="{FF2B5EF4-FFF2-40B4-BE49-F238E27FC236}">
                <a16:creationId xmlns:a16="http://schemas.microsoft.com/office/drawing/2014/main" id="{C5B6CBF5-0C93-3A4C-8304-F099ABAF1149}"/>
              </a:ext>
            </a:extLst>
          </p:cNvPr>
          <p:cNvSpPr txBox="1"/>
          <p:nvPr/>
        </p:nvSpPr>
        <p:spPr>
          <a:xfrm>
            <a:off x="7961082" y="3341666"/>
            <a:ext cx="1797513" cy="369332"/>
          </a:xfrm>
          <a:prstGeom prst="rect">
            <a:avLst/>
          </a:prstGeom>
          <a:noFill/>
        </p:spPr>
        <p:txBody>
          <a:bodyPr wrap="square" rtlCol="0">
            <a:spAutoFit/>
          </a:bodyPr>
          <a:lstStyle/>
          <a:p>
            <a:r>
              <a:rPr lang="en-US" dirty="0">
                <a:latin typeface="Gill Sans Light" panose="020B0302020104020203" pitchFamily="34" charset="-79"/>
                <a:cs typeface="Gill Sans Light" panose="020B0302020104020203" pitchFamily="34" charset="-79"/>
              </a:rPr>
              <a:t>Visual analytics</a:t>
            </a:r>
          </a:p>
        </p:txBody>
      </p:sp>
    </p:spTree>
    <p:custDataLst>
      <p:tags r:id="rId1"/>
    </p:custDataLst>
    <p:extLst>
      <p:ext uri="{BB962C8B-B14F-4D97-AF65-F5344CB8AC3E}">
        <p14:creationId xmlns:p14="http://schemas.microsoft.com/office/powerpoint/2010/main" val="28995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72" grpId="0"/>
      <p:bldP spid="73"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0841292" y="-89871"/>
            <a:ext cx="1688258" cy="1012955"/>
          </a:xfrm>
          <a:prstGeom prst="rect">
            <a:avLst/>
          </a:prstGeom>
        </p:spPr>
      </p:pic>
      <p:sp>
        <p:nvSpPr>
          <p:cNvPr id="5" name="TextBox 4"/>
          <p:cNvSpPr txBox="1"/>
          <p:nvPr/>
        </p:nvSpPr>
        <p:spPr>
          <a:xfrm>
            <a:off x="389688" y="124220"/>
            <a:ext cx="7833562"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MAIN RESULT</a:t>
            </a:r>
          </a:p>
        </p:txBody>
      </p:sp>
      <p:sp>
        <p:nvSpPr>
          <p:cNvPr id="12" name="Subtitle 11"/>
          <p:cNvSpPr>
            <a:spLocks noGrp="1"/>
          </p:cNvSpPr>
          <p:nvPr>
            <p:ph type="subTitle" idx="1"/>
          </p:nvPr>
        </p:nvSpPr>
        <p:spPr>
          <a:xfrm>
            <a:off x="731690" y="919876"/>
            <a:ext cx="11222181" cy="5387676"/>
          </a:xfrm>
        </p:spPr>
        <p:txBody>
          <a:bodyPr>
            <a:normAutofit/>
          </a:bodyPr>
          <a:lstStyle/>
          <a:p>
            <a:pPr algn="l"/>
            <a:r>
              <a:rPr lang="en-US" dirty="0">
                <a:latin typeface="Gill Sans Light" panose="020B0302020104020203" pitchFamily="34" charset="-79"/>
                <a:ea typeface="Gill Sans Light" charset="0"/>
                <a:cs typeface="Gill Sans Light" panose="020B0302020104020203" pitchFamily="34" charset="-79"/>
              </a:rPr>
              <a:t>Consider the full query template Q with hypergraph H = (V, E). Let </a:t>
            </a:r>
            <a:r>
              <a:rPr lang="en-US" dirty="0">
                <a:latin typeface="Gill Sans Light" panose="020B0302020104020203" pitchFamily="34" charset="-79"/>
                <a:ea typeface="Gill Sans SemiBold" charset="0"/>
                <a:cs typeface="Gill Sans Light" panose="020B0302020104020203" pitchFamily="34" charset="-79"/>
              </a:rPr>
              <a:t>u</a:t>
            </a:r>
            <a:r>
              <a:rPr lang="en-US" dirty="0">
                <a:latin typeface="Gill Sans Light" panose="020B0302020104020203" pitchFamily="34" charset="-79"/>
                <a:ea typeface="Gill Sans Light" charset="0"/>
                <a:cs typeface="Gill Sans Light" panose="020B0302020104020203" pitchFamily="34" charset="-79"/>
              </a:rPr>
              <a:t> be any fractional edge cover of  V.  Then, for any database D and</a:t>
            </a:r>
          </a:p>
          <a:p>
            <a:pPr marL="342900" indent="-342900" algn="l">
              <a:buFont typeface="Arial" charset="0"/>
              <a:buChar char="•"/>
            </a:pPr>
            <a:endParaRPr lang="en-US" dirty="0">
              <a:latin typeface="Gill Sans MT" panose="020B0502020104020203" pitchFamily="34" charset="0"/>
              <a:ea typeface="Gill Sans Light" charset="0"/>
              <a:cs typeface="Gill Sans Light" charset="0"/>
            </a:endParaRPr>
          </a:p>
          <a:p>
            <a:pPr marL="342900" indent="-342900" algn="l">
              <a:buFont typeface="Arial" charset="0"/>
              <a:buChar char="•"/>
            </a:pPr>
            <a:endParaRPr lang="en-US" dirty="0">
              <a:latin typeface="Gill Sans MT" panose="020B0502020104020203" pitchFamily="34" charset="0"/>
              <a:ea typeface="Gill Sans Light" charset="0"/>
              <a:cs typeface="Gill Sans Light" charset="0"/>
            </a:endParaRPr>
          </a:p>
          <a:p>
            <a:pPr algn="l"/>
            <a:r>
              <a:rPr lang="en-US" b="1" dirty="0">
                <a:latin typeface="Gill Sans MT" panose="020B0502020104020203" pitchFamily="34" charset="0"/>
                <a:ea typeface="Gill Sans Light" charset="0"/>
                <a:cs typeface="Gill Sans Light" charset="0"/>
              </a:rPr>
              <a:t>	</a:t>
            </a:r>
            <a:endParaRPr lang="en-US" b="1" dirty="0">
              <a:latin typeface="Gill Sans MT" panose="020B0502020104020203" pitchFamily="34" charset="0"/>
              <a:ea typeface="Gill Sans SemiBold" charset="0"/>
              <a:cs typeface="Gill Sans SemiBold" charset="0"/>
            </a:endParaRPr>
          </a:p>
          <a:p>
            <a:pPr marL="342900" indent="-342900" algn="l">
              <a:buFont typeface="Arial" charset="0"/>
              <a:buChar char="•"/>
            </a:pPr>
            <a:endParaRPr lang="en-US" b="1" i="1" dirty="0">
              <a:latin typeface="Gill Sans MT" panose="020B0502020104020203" pitchFamily="34" charset="0"/>
              <a:ea typeface="Gill Sans Light" charset="0"/>
              <a:cs typeface="Gill Sans Light" charset="0"/>
            </a:endParaRPr>
          </a:p>
          <a:p>
            <a:pPr marL="342900" indent="-342900" algn="l">
              <a:buFont typeface="Arial" charset="0"/>
              <a:buChar char="•"/>
            </a:pPr>
            <a:endParaRPr lang="en-US" b="1" i="1" dirty="0">
              <a:latin typeface="Gill Sans MT" panose="020B0502020104020203" pitchFamily="34" charset="0"/>
              <a:ea typeface="Gill Sans Light" charset="0"/>
              <a:cs typeface="Gill Sans Light" charset="0"/>
            </a:endParaRPr>
          </a:p>
          <a:p>
            <a:pPr marL="342900" indent="-342900" algn="l">
              <a:buFont typeface="Arial" charset="0"/>
              <a:buChar char="•"/>
            </a:pPr>
            <a:endParaRPr lang="en-US" dirty="0">
              <a:latin typeface="Gill Sans MT" panose="020B0502020104020203" pitchFamily="34" charset="0"/>
              <a:ea typeface="Gill Sans Light" charset="0"/>
              <a:cs typeface="Gill Sans Light" charset="0"/>
            </a:endParaRPr>
          </a:p>
        </p:txBody>
      </p:sp>
      <p:pic>
        <p:nvPicPr>
          <p:cNvPr id="2" name="Picture 1"/>
          <p:cNvPicPr>
            <a:picLocks noChangeAspect="1"/>
          </p:cNvPicPr>
          <p:nvPr/>
        </p:nvPicPr>
        <p:blipFill>
          <a:blip r:embed="rId4"/>
          <a:stretch>
            <a:fillRect/>
          </a:stretch>
        </p:blipFill>
        <p:spPr>
          <a:xfrm>
            <a:off x="5865791" y="1326090"/>
            <a:ext cx="725981" cy="226869"/>
          </a:xfrm>
          <a:prstGeom prst="rect">
            <a:avLst/>
          </a:prstGeom>
        </p:spPr>
      </p:pic>
      <p:sp>
        <p:nvSpPr>
          <p:cNvPr id="10" name="TextBox 9"/>
          <p:cNvSpPr txBox="1"/>
          <p:nvPr/>
        </p:nvSpPr>
        <p:spPr>
          <a:xfrm>
            <a:off x="914400" y="5452719"/>
            <a:ext cx="6794271" cy="646331"/>
          </a:xfrm>
          <a:prstGeom prst="rect">
            <a:avLst/>
          </a:prstGeom>
          <a:noFill/>
        </p:spPr>
        <p:txBody>
          <a:bodyPr wrap="square" rtlCol="0">
            <a:spAutoFit/>
          </a:bodyPr>
          <a:lstStyle/>
          <a:p>
            <a:r>
              <a:rPr lang="en-US" dirty="0">
                <a:latin typeface="Gill Sans Light" panose="020B0302020104020203" pitchFamily="34" charset="-79"/>
                <a:ea typeface="Gill Sans Light" charset="0"/>
                <a:cs typeface="Gill Sans Light" panose="020B0302020104020203" pitchFamily="34" charset="-79"/>
              </a:rPr>
              <a:t>*enumeration is in lexicographic order</a:t>
            </a:r>
          </a:p>
          <a:p>
            <a:r>
              <a:rPr lang="en-US" dirty="0">
                <a:latin typeface="Gill Sans Light" panose="020B0302020104020203" pitchFamily="34" charset="-79"/>
                <a:ea typeface="Gill Sans Light" charset="0"/>
                <a:cs typeface="Gill Sans Light" panose="020B0302020104020203" pitchFamily="34" charset="-79"/>
              </a:rPr>
              <a:t>**space required during preprocessing is also bounded by S</a:t>
            </a:r>
          </a:p>
        </p:txBody>
      </p:sp>
      <p:pic>
        <p:nvPicPr>
          <p:cNvPr id="3" name="Picture 2"/>
          <p:cNvPicPr>
            <a:picLocks noChangeAspect="1"/>
          </p:cNvPicPr>
          <p:nvPr/>
        </p:nvPicPr>
        <p:blipFill>
          <a:blip r:embed="rId5"/>
          <a:stretch>
            <a:fillRect/>
          </a:stretch>
        </p:blipFill>
        <p:spPr>
          <a:xfrm>
            <a:off x="1759141" y="2106803"/>
            <a:ext cx="7044136" cy="2563047"/>
          </a:xfrm>
          <a:prstGeom prst="rect">
            <a:avLst/>
          </a:prstGeom>
        </p:spPr>
      </p:pic>
      <p:sp>
        <p:nvSpPr>
          <p:cNvPr id="8" name="Rounded Rectangle 7">
            <a:extLst>
              <a:ext uri="{FF2B5EF4-FFF2-40B4-BE49-F238E27FC236}">
                <a16:creationId xmlns:a16="http://schemas.microsoft.com/office/drawing/2014/main" id="{8374087D-A884-D24B-9198-35E88C6C2086}"/>
              </a:ext>
            </a:extLst>
          </p:cNvPr>
          <p:cNvSpPr/>
          <p:nvPr/>
        </p:nvSpPr>
        <p:spPr>
          <a:xfrm>
            <a:off x="6110990" y="1978702"/>
            <a:ext cx="1504013" cy="869429"/>
          </a:xfrm>
          <a:prstGeom prst="roundRect">
            <a:avLst/>
          </a:prstGeom>
          <a:solidFill>
            <a:schemeClr val="tx1">
              <a:alpha val="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F5FD063-D0A1-6540-AC32-666DC9258043}"/>
              </a:ext>
            </a:extLst>
          </p:cNvPr>
          <p:cNvSpPr txBox="1"/>
          <p:nvPr/>
        </p:nvSpPr>
        <p:spPr>
          <a:xfrm>
            <a:off x="8803276" y="1655536"/>
            <a:ext cx="3388723" cy="369332"/>
          </a:xfrm>
          <a:prstGeom prst="rect">
            <a:avLst/>
          </a:prstGeom>
          <a:noFill/>
        </p:spPr>
        <p:txBody>
          <a:bodyPr wrap="square" rtlCol="0">
            <a:spAutoFit/>
          </a:bodyPr>
          <a:lstStyle/>
          <a:p>
            <a:r>
              <a:rPr lang="en-US" dirty="0">
                <a:ln w="0"/>
                <a:solidFill>
                  <a:srgbClr val="C00000"/>
                </a:solidFill>
                <a:effectLst>
                  <a:outerShdw blurRad="38100" dist="19050" dir="2700000" algn="tl" rotWithShape="0">
                    <a:schemeClr val="dk1">
                      <a:alpha val="40000"/>
                    </a:schemeClr>
                  </a:outerShdw>
                </a:effectLst>
                <a:latin typeface="Gill Sans Light" panose="020B0302020104020203" pitchFamily="34" charset="-79"/>
                <a:cs typeface="Gill Sans Light" panose="020B0302020104020203" pitchFamily="34" charset="-79"/>
              </a:rPr>
              <a:t>worst-case optimal running time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4D257E6-96FD-6D4B-804E-38B7C0CDC9F9}"/>
                  </a:ext>
                </a:extLst>
              </p:cNvPr>
              <p:cNvSpPr txBox="1"/>
              <p:nvPr/>
            </p:nvSpPr>
            <p:spPr>
              <a:xfrm>
                <a:off x="10158428" y="2478799"/>
                <a:ext cx="1988305" cy="1200329"/>
              </a:xfrm>
              <a:prstGeom prst="rect">
                <a:avLst/>
              </a:prstGeom>
              <a:noFill/>
            </p:spPr>
            <p:txBody>
              <a:bodyPr wrap="square" rtlCol="0">
                <a:spAutoFit/>
              </a:bodyPr>
              <a:lstStyle/>
              <a:p>
                <a:r>
                  <a:rPr lang="en-US" dirty="0">
                    <a:ln w="0"/>
                    <a:solidFill>
                      <a:srgbClr val="C00000"/>
                    </a:solidFill>
                    <a:effectLst>
                      <a:outerShdw blurRad="38100" dist="19050" dir="2700000" algn="tl" rotWithShape="0">
                        <a:schemeClr val="dk1">
                          <a:alpha val="40000"/>
                        </a:schemeClr>
                      </a:outerShdw>
                    </a:effectLst>
                    <a:latin typeface="Gill Sans Light" panose="020B0302020104020203" pitchFamily="34" charset="-79"/>
                    <a:cs typeface="Gill Sans Light" panose="020B0302020104020203" pitchFamily="34" charset="-79"/>
                  </a:rPr>
                  <a:t>parameter slack:</a:t>
                </a:r>
              </a:p>
              <a:p>
                <a:r>
                  <a:rPr lang="en-US" dirty="0">
                    <a:ln w="0"/>
                    <a:effectLst>
                      <a:outerShdw blurRad="38100" dist="19050" dir="2700000" algn="tl" rotWithShape="0">
                        <a:schemeClr val="dk1">
                          <a:alpha val="40000"/>
                        </a:schemeClr>
                      </a:outerShdw>
                    </a:effectLst>
                    <a:latin typeface="Gill Sans Light" panose="020B0302020104020203" pitchFamily="34" charset="-79"/>
                    <a:cs typeface="Gill Sans Light" panose="020B0302020104020203" pitchFamily="34" charset="-79"/>
                  </a:rPr>
                  <a:t>depends on query</a:t>
                </a:r>
              </a:p>
              <a:p>
                <a:r>
                  <a:rPr lang="en-US" dirty="0">
                    <a:ln w="0"/>
                    <a:effectLst>
                      <a:outerShdw blurRad="38100" dist="19050" dir="2700000" algn="tl" rotWithShape="0">
                        <a:schemeClr val="dk1">
                          <a:alpha val="40000"/>
                        </a:schemeClr>
                      </a:outerShdw>
                    </a:effectLst>
                    <a:latin typeface="Gill Sans Light" panose="020B0302020104020203" pitchFamily="34" charset="-79"/>
                    <a:cs typeface="Gill Sans Light" panose="020B0302020104020203" pitchFamily="34" charset="-79"/>
                  </a:rPr>
                  <a:t>and edge cover;</a:t>
                </a:r>
              </a:p>
              <a:p>
                <a:r>
                  <a:rPr lang="en-US" dirty="0">
                    <a:ln w="0"/>
                    <a:effectLst>
                      <a:outerShdw blurRad="38100" dist="19050" dir="2700000" algn="tl" rotWithShape="0">
                        <a:schemeClr val="dk1">
                          <a:alpha val="40000"/>
                        </a:schemeClr>
                      </a:outerShdw>
                    </a:effectLst>
                    <a:latin typeface="Gill Sans Light" panose="020B0302020104020203" pitchFamily="34" charset="-79"/>
                    <a:cs typeface="Gill Sans Light" panose="020B0302020104020203" pitchFamily="34" charset="-79"/>
                  </a:rPr>
                  <a:t>always </a:t>
                </a:r>
                <a14:m>
                  <m:oMath xmlns:m="http://schemas.openxmlformats.org/officeDocument/2006/math">
                    <m:r>
                      <a:rPr lang="en-US" b="0" i="1" smtClean="0">
                        <a:ln w="0"/>
                        <a:effectLst>
                          <a:outerShdw blurRad="38100" dist="19050" dir="2700000" algn="tl" rotWithShape="0">
                            <a:schemeClr val="dk1">
                              <a:alpha val="40000"/>
                            </a:schemeClr>
                          </a:outerShdw>
                        </a:effectLst>
                        <a:latin typeface="Cambria Math" panose="02040503050406030204" pitchFamily="18" charset="0"/>
                        <a:cs typeface="Gill Sans Light" panose="020B0302020104020203" pitchFamily="34" charset="-79"/>
                      </a:rPr>
                      <m:t>≥</m:t>
                    </m:r>
                    <m:r>
                      <a:rPr lang="en-US" b="0" i="0" smtClean="0">
                        <a:ln w="0"/>
                        <a:effectLst>
                          <a:outerShdw blurRad="38100" dist="19050" dir="2700000" algn="tl" rotWithShape="0">
                            <a:schemeClr val="dk1">
                              <a:alpha val="40000"/>
                            </a:schemeClr>
                          </a:outerShdw>
                        </a:effectLst>
                        <a:latin typeface="Cambria Math" panose="02040503050406030204" pitchFamily="18" charset="0"/>
                        <a:cs typeface="Gill Sans Light" panose="020B0302020104020203" pitchFamily="34" charset="-79"/>
                      </a:rPr>
                      <m:t>1</m:t>
                    </m:r>
                  </m:oMath>
                </a14:m>
                <a:endParaRPr lang="en-US" dirty="0">
                  <a:ln w="0"/>
                  <a:effectLst>
                    <a:outerShdw blurRad="38100" dist="19050" dir="2700000" algn="tl" rotWithShape="0">
                      <a:schemeClr val="dk1">
                        <a:alpha val="40000"/>
                      </a:schemeClr>
                    </a:outerShdw>
                  </a:effectLst>
                  <a:latin typeface="Gill Sans Light" panose="020B0302020104020203" pitchFamily="34" charset="-79"/>
                  <a:cs typeface="Gill Sans Light" panose="020B0302020104020203" pitchFamily="34" charset="-79"/>
                </a:endParaRPr>
              </a:p>
            </p:txBody>
          </p:sp>
        </mc:Choice>
        <mc:Fallback xmlns="">
          <p:sp>
            <p:nvSpPr>
              <p:cNvPr id="13" name="TextBox 12">
                <a:extLst>
                  <a:ext uri="{FF2B5EF4-FFF2-40B4-BE49-F238E27FC236}">
                    <a16:creationId xmlns:a16="http://schemas.microsoft.com/office/drawing/2014/main" id="{E4D257E6-96FD-6D4B-804E-38B7C0CDC9F9}"/>
                  </a:ext>
                </a:extLst>
              </p:cNvPr>
              <p:cNvSpPr txBox="1">
                <a:spLocks noRot="1" noChangeAspect="1" noMove="1" noResize="1" noEditPoints="1" noAdjustHandles="1" noChangeArrowheads="1" noChangeShapeType="1" noTextEdit="1"/>
              </p:cNvSpPr>
              <p:nvPr/>
            </p:nvSpPr>
            <p:spPr>
              <a:xfrm>
                <a:off x="10158428" y="2478799"/>
                <a:ext cx="1988305" cy="1200329"/>
              </a:xfrm>
              <a:prstGeom prst="rect">
                <a:avLst/>
              </a:prstGeom>
              <a:blipFill>
                <a:blip r:embed="rId6"/>
                <a:stretch>
                  <a:fillRect l="-3165" t="-3158" b="-10526"/>
                </a:stretch>
              </a:blipFill>
            </p:spPr>
            <p:txBody>
              <a:bodyPr/>
              <a:lstStyle/>
              <a:p>
                <a:r>
                  <a:rPr lang="en-US">
                    <a:noFill/>
                  </a:rPr>
                  <a:t> </a:t>
                </a:r>
              </a:p>
            </p:txBody>
          </p:sp>
        </mc:Fallback>
      </mc:AlternateContent>
      <p:sp>
        <p:nvSpPr>
          <p:cNvPr id="14" name="Rounded Rectangle 13">
            <a:extLst>
              <a:ext uri="{FF2B5EF4-FFF2-40B4-BE49-F238E27FC236}">
                <a16:creationId xmlns:a16="http://schemas.microsoft.com/office/drawing/2014/main" id="{6E01F4A0-7CE5-D241-92F3-26C626A93B00}"/>
              </a:ext>
            </a:extLst>
          </p:cNvPr>
          <p:cNvSpPr/>
          <p:nvPr/>
        </p:nvSpPr>
        <p:spPr>
          <a:xfrm>
            <a:off x="7944786" y="2863121"/>
            <a:ext cx="572281" cy="344774"/>
          </a:xfrm>
          <a:prstGeom prst="roundRect">
            <a:avLst/>
          </a:prstGeom>
          <a:solidFill>
            <a:schemeClr val="tx1">
              <a:alpha val="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urved Connector 14">
            <a:extLst>
              <a:ext uri="{FF2B5EF4-FFF2-40B4-BE49-F238E27FC236}">
                <a16:creationId xmlns:a16="http://schemas.microsoft.com/office/drawing/2014/main" id="{C1EEBA48-5122-FA4C-8AAB-02E468111481}"/>
              </a:ext>
            </a:extLst>
          </p:cNvPr>
          <p:cNvCxnSpPr>
            <a:stCxn id="8" idx="3"/>
          </p:cNvCxnSpPr>
          <p:nvPr/>
        </p:nvCxnSpPr>
        <p:spPr>
          <a:xfrm flipV="1">
            <a:off x="7615003" y="1858780"/>
            <a:ext cx="1188273" cy="554637"/>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7" name="Curved Connector 16">
            <a:extLst>
              <a:ext uri="{FF2B5EF4-FFF2-40B4-BE49-F238E27FC236}">
                <a16:creationId xmlns:a16="http://schemas.microsoft.com/office/drawing/2014/main" id="{A29EF40A-DEA7-564E-BF9A-533CA7F2517A}"/>
              </a:ext>
            </a:extLst>
          </p:cNvPr>
          <p:cNvCxnSpPr>
            <a:stCxn id="14" idx="3"/>
          </p:cNvCxnSpPr>
          <p:nvPr/>
        </p:nvCxnSpPr>
        <p:spPr>
          <a:xfrm flipV="1">
            <a:off x="8517067" y="3028013"/>
            <a:ext cx="1641361" cy="7495"/>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8" name="Rounded Rectangle 17">
            <a:extLst>
              <a:ext uri="{FF2B5EF4-FFF2-40B4-BE49-F238E27FC236}">
                <a16:creationId xmlns:a16="http://schemas.microsoft.com/office/drawing/2014/main" id="{CD25C815-8C1A-0A43-B6C4-EF1150F7B3DC}"/>
              </a:ext>
            </a:extLst>
          </p:cNvPr>
          <p:cNvSpPr/>
          <p:nvPr/>
        </p:nvSpPr>
        <p:spPr>
          <a:xfrm>
            <a:off x="6531885" y="4211969"/>
            <a:ext cx="2162410" cy="539816"/>
          </a:xfrm>
          <a:prstGeom prst="roundRect">
            <a:avLst/>
          </a:prstGeom>
          <a:solidFill>
            <a:schemeClr val="tx1">
              <a:alpha val="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84BD587-B7E7-8B49-8E42-EB55260C7319}"/>
              </a:ext>
            </a:extLst>
          </p:cNvPr>
          <p:cNvSpPr txBox="1"/>
          <p:nvPr/>
        </p:nvSpPr>
        <p:spPr>
          <a:xfrm>
            <a:off x="9140827" y="4148049"/>
            <a:ext cx="3388723" cy="369332"/>
          </a:xfrm>
          <a:prstGeom prst="rect">
            <a:avLst/>
          </a:prstGeom>
          <a:noFill/>
        </p:spPr>
        <p:txBody>
          <a:bodyPr wrap="square" rtlCol="0">
            <a:spAutoFit/>
          </a:bodyPr>
          <a:lstStyle/>
          <a:p>
            <a:r>
              <a:rPr lang="en-US" dirty="0">
                <a:ln w="0"/>
                <a:solidFill>
                  <a:srgbClr val="C00000"/>
                </a:solidFill>
                <a:effectLst>
                  <a:outerShdw blurRad="38100" dist="19050" dir="2700000" algn="tl" rotWithShape="0">
                    <a:schemeClr val="dk1">
                      <a:alpha val="40000"/>
                    </a:schemeClr>
                  </a:outerShdw>
                </a:effectLst>
                <a:latin typeface="Gill Sans Light" panose="020B0302020104020203" pitchFamily="34" charset="-79"/>
                <a:cs typeface="Gill Sans Light" panose="020B0302020104020203" pitchFamily="34" charset="-79"/>
              </a:rPr>
              <a:t>better than </a:t>
            </a:r>
          </a:p>
        </p:txBody>
      </p:sp>
      <p:pic>
        <p:nvPicPr>
          <p:cNvPr id="20" name="Picture 19">
            <a:extLst>
              <a:ext uri="{FF2B5EF4-FFF2-40B4-BE49-F238E27FC236}">
                <a16:creationId xmlns:a16="http://schemas.microsoft.com/office/drawing/2014/main" id="{113B145B-F846-6B4B-B7B9-B04050D4A0B2}"/>
              </a:ext>
            </a:extLst>
          </p:cNvPr>
          <p:cNvPicPr>
            <a:picLocks noChangeAspect="1"/>
          </p:cNvPicPr>
          <p:nvPr/>
        </p:nvPicPr>
        <p:blipFill>
          <a:blip r:embed="rId7"/>
          <a:stretch>
            <a:fillRect/>
          </a:stretch>
        </p:blipFill>
        <p:spPr>
          <a:xfrm>
            <a:off x="10320838" y="4184375"/>
            <a:ext cx="1028700" cy="266700"/>
          </a:xfrm>
          <a:prstGeom prst="rect">
            <a:avLst/>
          </a:prstGeom>
        </p:spPr>
      </p:pic>
      <p:cxnSp>
        <p:nvCxnSpPr>
          <p:cNvPr id="25" name="Straight Arrow Connector 24">
            <a:extLst>
              <a:ext uri="{FF2B5EF4-FFF2-40B4-BE49-F238E27FC236}">
                <a16:creationId xmlns:a16="http://schemas.microsoft.com/office/drawing/2014/main" id="{079039EA-8E20-9145-A93C-BFC918819ED3}"/>
              </a:ext>
            </a:extLst>
          </p:cNvPr>
          <p:cNvCxnSpPr>
            <a:cxnSpLocks/>
            <a:endCxn id="19" idx="1"/>
          </p:cNvCxnSpPr>
          <p:nvPr/>
        </p:nvCxnSpPr>
        <p:spPr>
          <a:xfrm>
            <a:off x="8694295" y="4332715"/>
            <a:ext cx="4465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117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4A73F645-F1EE-1448-A533-161E5D49835A}"/>
              </a:ext>
            </a:extLst>
          </p:cNvPr>
          <p:cNvSpPr/>
          <p:nvPr/>
        </p:nvSpPr>
        <p:spPr>
          <a:xfrm>
            <a:off x="4017364" y="1721139"/>
            <a:ext cx="2158584" cy="1171032"/>
          </a:xfrm>
          <a:prstGeom prst="roundRect">
            <a:avLst/>
          </a:prstGeom>
          <a:ln w="31750">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DEE3426D-D6D0-F146-8EFE-A5C83D82E8EA}"/>
              </a:ext>
            </a:extLst>
          </p:cNvPr>
          <p:cNvSpPr/>
          <p:nvPr/>
        </p:nvSpPr>
        <p:spPr>
          <a:xfrm>
            <a:off x="4214815" y="1849696"/>
            <a:ext cx="1759373"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Gill Sans Light" panose="020B0302020104020203" pitchFamily="34" charset="-79"/>
                <a:cs typeface="Gill Sans Light" panose="020B0302020104020203" pitchFamily="34" charset="-79"/>
              </a:rPr>
              <a:t>   Join </a:t>
            </a:r>
          </a:p>
          <a:p>
            <a:pPr algn="ctr"/>
            <a:r>
              <a:rPr lang="en-US" dirty="0">
                <a:latin typeface="Gill Sans Light" panose="020B0302020104020203" pitchFamily="34" charset="-79"/>
                <a:cs typeface="Gill Sans Light" panose="020B0302020104020203" pitchFamily="34" charset="-79"/>
              </a:rPr>
              <a:t>     Processing</a:t>
            </a:r>
          </a:p>
          <a:p>
            <a:pPr algn="ctr"/>
            <a:r>
              <a:rPr lang="en-US" dirty="0">
                <a:latin typeface="Gill Sans Light" panose="020B0302020104020203" pitchFamily="34" charset="-79"/>
                <a:cs typeface="Gill Sans Light" panose="020B0302020104020203" pitchFamily="34" charset="-79"/>
              </a:rPr>
              <a:t>   R and S</a:t>
            </a:r>
          </a:p>
        </p:txBody>
      </p:sp>
      <p:sp>
        <p:nvSpPr>
          <p:cNvPr id="6" name="Rectangle 5"/>
          <p:cNvSpPr/>
          <p:nvPr/>
        </p:nvSpPr>
        <p:spPr>
          <a:xfrm>
            <a:off x="0" y="-16933"/>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0893430" y="-114792"/>
            <a:ext cx="1688258" cy="1012955"/>
          </a:xfrm>
          <a:prstGeom prst="rect">
            <a:avLst/>
          </a:prstGeom>
        </p:spPr>
      </p:pic>
      <p:sp>
        <p:nvSpPr>
          <p:cNvPr id="5" name="TextBox 4"/>
          <p:cNvSpPr txBox="1"/>
          <p:nvPr/>
        </p:nvSpPr>
        <p:spPr>
          <a:xfrm>
            <a:off x="389688" y="124220"/>
            <a:ext cx="7343968"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EXAMPLE 1 - DATA PIPELINES</a:t>
            </a:r>
          </a:p>
        </p:txBody>
      </p:sp>
      <p:sp>
        <p:nvSpPr>
          <p:cNvPr id="12" name="Subtitle 11"/>
          <p:cNvSpPr>
            <a:spLocks noGrp="1"/>
          </p:cNvSpPr>
          <p:nvPr>
            <p:ph type="subTitle" idx="1"/>
          </p:nvPr>
        </p:nvSpPr>
        <p:spPr>
          <a:xfrm>
            <a:off x="628407" y="546322"/>
            <a:ext cx="10720137" cy="5038009"/>
          </a:xfrm>
        </p:spPr>
        <p:txBody>
          <a:bodyPr>
            <a:normAutofit/>
          </a:bodyPr>
          <a:lstStyle/>
          <a:p>
            <a:pPr algn="l">
              <a:lnSpc>
                <a:spcPct val="150000"/>
              </a:lnSpc>
            </a:pPr>
            <a:r>
              <a:rPr lang="en-US" dirty="0">
                <a:latin typeface="Gill Sans MT" panose="020B0502020104020203" pitchFamily="34" charset="0"/>
                <a:ea typeface="Gill Sans Light" charset="0"/>
                <a:cs typeface="Gill Sans Light" charset="0"/>
              </a:rPr>
              <a:t> </a:t>
            </a:r>
          </a:p>
          <a:p>
            <a:pPr algn="l">
              <a:lnSpc>
                <a:spcPct val="150000"/>
              </a:lnSpc>
            </a:pPr>
            <a:r>
              <a:rPr lang="en-US" dirty="0">
                <a:latin typeface="Gill Sans MT" panose="020B0502020104020203" pitchFamily="34" charset="0"/>
                <a:ea typeface="Gill Sans Light" charset="0"/>
                <a:cs typeface="Gill Sans Light" charset="0"/>
              </a:rPr>
              <a:t> </a:t>
            </a:r>
          </a:p>
        </p:txBody>
      </p:sp>
      <p:grpSp>
        <p:nvGrpSpPr>
          <p:cNvPr id="8" name="Group 7">
            <a:extLst>
              <a:ext uri="{FF2B5EF4-FFF2-40B4-BE49-F238E27FC236}">
                <a16:creationId xmlns:a16="http://schemas.microsoft.com/office/drawing/2014/main" id="{DD7D9AB4-2FED-7747-A754-5A676B6D78E0}"/>
              </a:ext>
            </a:extLst>
          </p:cNvPr>
          <p:cNvGrpSpPr/>
          <p:nvPr/>
        </p:nvGrpSpPr>
        <p:grpSpPr>
          <a:xfrm>
            <a:off x="1152523" y="1835408"/>
            <a:ext cx="2377952" cy="937846"/>
            <a:chOff x="1338263" y="2321170"/>
            <a:chExt cx="2377952" cy="937846"/>
          </a:xfrm>
        </p:grpSpPr>
        <p:sp>
          <p:nvSpPr>
            <p:cNvPr id="2" name="Rectangle 1">
              <a:extLst>
                <a:ext uri="{FF2B5EF4-FFF2-40B4-BE49-F238E27FC236}">
                  <a16:creationId xmlns:a16="http://schemas.microsoft.com/office/drawing/2014/main" id="{DF0A69F8-15F4-3C4C-8C37-D1074CC0379E}"/>
                </a:ext>
              </a:extLst>
            </p:cNvPr>
            <p:cNvSpPr/>
            <p:nvPr/>
          </p:nvSpPr>
          <p:spPr>
            <a:xfrm>
              <a:off x="1453662" y="2321170"/>
              <a:ext cx="2262553" cy="9378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Gill Sans Light" panose="020B0302020104020203" pitchFamily="34" charset="-79"/>
                  <a:cs typeface="Gill Sans Light" panose="020B0302020104020203" pitchFamily="34" charset="-79"/>
                </a:rPr>
                <a:t>         Relation R</a:t>
              </a:r>
            </a:p>
            <a:p>
              <a:pPr algn="ctr"/>
              <a:r>
                <a:rPr lang="en-US" dirty="0">
                  <a:latin typeface="Gill Sans Light" panose="020B0302020104020203" pitchFamily="34" charset="-79"/>
                  <a:cs typeface="Gill Sans Light" panose="020B0302020104020203" pitchFamily="34" charset="-79"/>
                </a:rPr>
                <a:t>         Relation S</a:t>
              </a:r>
            </a:p>
            <a:p>
              <a:pPr algn="ctr"/>
              <a:r>
                <a:rPr lang="en-US" dirty="0">
                  <a:latin typeface="Gill Sans Light" panose="020B0302020104020203" pitchFamily="34" charset="-79"/>
                  <a:cs typeface="Gill Sans Light" panose="020B0302020104020203" pitchFamily="34" charset="-79"/>
                </a:rPr>
                <a:t>         Relation T</a:t>
              </a:r>
            </a:p>
          </p:txBody>
        </p:sp>
        <p:pic>
          <p:nvPicPr>
            <p:cNvPr id="7" name="Graphic 6" descr="Database with solid fill">
              <a:extLst>
                <a:ext uri="{FF2B5EF4-FFF2-40B4-BE49-F238E27FC236}">
                  <a16:creationId xmlns:a16="http://schemas.microsoft.com/office/drawing/2014/main" id="{576D4280-A34A-1242-A0F1-182136C328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8263" y="2332893"/>
              <a:ext cx="914400" cy="914400"/>
            </a:xfrm>
            <a:prstGeom prst="rect">
              <a:avLst/>
            </a:prstGeom>
          </p:spPr>
        </p:pic>
      </p:grpSp>
      <p:grpSp>
        <p:nvGrpSpPr>
          <p:cNvPr id="10" name="Group 9">
            <a:extLst>
              <a:ext uri="{FF2B5EF4-FFF2-40B4-BE49-F238E27FC236}">
                <a16:creationId xmlns:a16="http://schemas.microsoft.com/office/drawing/2014/main" id="{82086829-45DA-FA49-8B16-F64849A25010}"/>
              </a:ext>
            </a:extLst>
          </p:cNvPr>
          <p:cNvGrpSpPr/>
          <p:nvPr/>
        </p:nvGrpSpPr>
        <p:grpSpPr>
          <a:xfrm>
            <a:off x="6670196" y="1706149"/>
            <a:ext cx="1759373" cy="1171032"/>
            <a:chOff x="6870952" y="2620542"/>
            <a:chExt cx="1759373" cy="1171032"/>
          </a:xfrm>
        </p:grpSpPr>
        <p:sp>
          <p:nvSpPr>
            <p:cNvPr id="14" name="Rectangle 13">
              <a:extLst>
                <a:ext uri="{FF2B5EF4-FFF2-40B4-BE49-F238E27FC236}">
                  <a16:creationId xmlns:a16="http://schemas.microsoft.com/office/drawing/2014/main" id="{A3CC8888-20B6-2A4A-8765-87ECE81C2572}"/>
                </a:ext>
              </a:extLst>
            </p:cNvPr>
            <p:cNvSpPr/>
            <p:nvPr/>
          </p:nvSpPr>
          <p:spPr>
            <a:xfrm>
              <a:off x="6870952" y="2749801"/>
              <a:ext cx="1759373"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028" name="Picture 4" descr="Free Icon | Data analysis symbol">
              <a:extLst>
                <a:ext uri="{FF2B5EF4-FFF2-40B4-BE49-F238E27FC236}">
                  <a16:creationId xmlns:a16="http://schemas.microsoft.com/office/drawing/2014/main" id="{FC84DD71-A448-0249-8FBE-F7A9923F4A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5122" y="2620542"/>
              <a:ext cx="1171032" cy="1171032"/>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Natural Join Symbol PNG Image">
            <a:extLst>
              <a:ext uri="{FF2B5EF4-FFF2-40B4-BE49-F238E27FC236}">
                <a16:creationId xmlns:a16="http://schemas.microsoft.com/office/drawing/2014/main" id="{F53064CC-789A-B44A-9E28-FE472F4D5C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6941" y="2030480"/>
            <a:ext cx="406400" cy="46355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Bar graph with upward trend with solid fill">
            <a:extLst>
              <a:ext uri="{FF2B5EF4-FFF2-40B4-BE49-F238E27FC236}">
                <a16:creationId xmlns:a16="http://schemas.microsoft.com/office/drawing/2014/main" id="{D6AE1385-0E35-8A44-BB1D-693AD6818D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51787" y="1805054"/>
            <a:ext cx="978045" cy="978045"/>
          </a:xfrm>
          <a:prstGeom prst="rect">
            <a:avLst/>
          </a:prstGeom>
        </p:spPr>
      </p:pic>
      <p:cxnSp>
        <p:nvCxnSpPr>
          <p:cNvPr id="16" name="Straight Arrow Connector 15">
            <a:extLst>
              <a:ext uri="{FF2B5EF4-FFF2-40B4-BE49-F238E27FC236}">
                <a16:creationId xmlns:a16="http://schemas.microsoft.com/office/drawing/2014/main" id="{57D1FEA1-2559-C643-A620-4DE23F930A28}"/>
              </a:ext>
            </a:extLst>
          </p:cNvPr>
          <p:cNvCxnSpPr>
            <a:cxnSpLocks/>
            <a:stCxn id="2" idx="3"/>
          </p:cNvCxnSpPr>
          <p:nvPr/>
        </p:nvCxnSpPr>
        <p:spPr>
          <a:xfrm>
            <a:off x="3530475" y="2304331"/>
            <a:ext cx="6836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F875EDEB-FADE-FE4C-BD86-B1FCE47F9B3C}"/>
              </a:ext>
            </a:extLst>
          </p:cNvPr>
          <p:cNvCxnSpPr>
            <a:cxnSpLocks/>
          </p:cNvCxnSpPr>
          <p:nvPr/>
        </p:nvCxnSpPr>
        <p:spPr>
          <a:xfrm>
            <a:off x="5974188" y="2317892"/>
            <a:ext cx="6836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4532B0AF-B497-9A4C-9150-7777ED8B1CBA}"/>
              </a:ext>
            </a:extLst>
          </p:cNvPr>
          <p:cNvCxnSpPr>
            <a:cxnSpLocks/>
          </p:cNvCxnSpPr>
          <p:nvPr/>
        </p:nvCxnSpPr>
        <p:spPr>
          <a:xfrm>
            <a:off x="8429569" y="2304331"/>
            <a:ext cx="6836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7F7DADBC-8023-1844-BD02-9F8AB238E806}"/>
              </a:ext>
            </a:extLst>
          </p:cNvPr>
          <p:cNvSpPr txBox="1"/>
          <p:nvPr/>
        </p:nvSpPr>
        <p:spPr>
          <a:xfrm>
            <a:off x="5792766" y="1077250"/>
            <a:ext cx="1200886" cy="369332"/>
          </a:xfrm>
          <a:prstGeom prst="rect">
            <a:avLst/>
          </a:prstGeom>
          <a:noFill/>
        </p:spPr>
        <p:txBody>
          <a:bodyPr wrap="square" rtlCol="0">
            <a:spAutoFit/>
          </a:bodyPr>
          <a:lstStyle/>
          <a:p>
            <a:r>
              <a:rPr lang="en-US" b="1" dirty="0">
                <a:latin typeface="Gill Sans Light" panose="020B0302020104020203" pitchFamily="34" charset="-79"/>
                <a:cs typeface="Gill Sans Light" panose="020B0302020104020203" pitchFamily="34" charset="-79"/>
              </a:rPr>
              <a:t>Pipeline A</a:t>
            </a:r>
          </a:p>
        </p:txBody>
      </p:sp>
      <p:sp>
        <p:nvSpPr>
          <p:cNvPr id="18" name="TextBox 17">
            <a:extLst>
              <a:ext uri="{FF2B5EF4-FFF2-40B4-BE49-F238E27FC236}">
                <a16:creationId xmlns:a16="http://schemas.microsoft.com/office/drawing/2014/main" id="{DDFF4EE3-A227-E34B-B3A1-7F026196D152}"/>
              </a:ext>
            </a:extLst>
          </p:cNvPr>
          <p:cNvSpPr txBox="1"/>
          <p:nvPr/>
        </p:nvSpPr>
        <p:spPr>
          <a:xfrm>
            <a:off x="696187" y="3822487"/>
            <a:ext cx="2956357" cy="646331"/>
          </a:xfrm>
          <a:prstGeom prst="rect">
            <a:avLst/>
          </a:prstGeom>
          <a:noFill/>
        </p:spPr>
        <p:txBody>
          <a:bodyPr wrap="square" rtlCol="0">
            <a:spAutoFit/>
          </a:bodyPr>
          <a:lstStyle/>
          <a:p>
            <a:r>
              <a:rPr lang="en-US" dirty="0">
                <a:solidFill>
                  <a:srgbClr val="C00000"/>
                </a:solidFill>
              </a:rPr>
              <a:t>Optimizing common sub-task</a:t>
            </a:r>
          </a:p>
          <a:p>
            <a:r>
              <a:rPr lang="en-US" dirty="0">
                <a:solidFill>
                  <a:srgbClr val="C00000"/>
                </a:solidFill>
              </a:rPr>
              <a:t>speeds up all pipelines</a:t>
            </a:r>
          </a:p>
        </p:txBody>
      </p:sp>
      <p:cxnSp>
        <p:nvCxnSpPr>
          <p:cNvPr id="22" name="Curved Connector 21">
            <a:extLst>
              <a:ext uri="{FF2B5EF4-FFF2-40B4-BE49-F238E27FC236}">
                <a16:creationId xmlns:a16="http://schemas.microsoft.com/office/drawing/2014/main" id="{01DD3E73-6B07-0F45-90E3-35B1D4F57E75}"/>
              </a:ext>
            </a:extLst>
          </p:cNvPr>
          <p:cNvCxnSpPr>
            <a:cxnSpLocks/>
            <a:endCxn id="18" idx="0"/>
          </p:cNvCxnSpPr>
          <p:nvPr/>
        </p:nvCxnSpPr>
        <p:spPr>
          <a:xfrm rot="10800000" flipV="1">
            <a:off x="2174366" y="2758967"/>
            <a:ext cx="1801624" cy="1063520"/>
          </a:xfrm>
          <a:prstGeom prst="curvedConnector2">
            <a:avLst/>
          </a:prstGeom>
          <a:ln w="317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59" name="Rounded Rectangle 58">
            <a:extLst>
              <a:ext uri="{FF2B5EF4-FFF2-40B4-BE49-F238E27FC236}">
                <a16:creationId xmlns:a16="http://schemas.microsoft.com/office/drawing/2014/main" id="{9AA4194E-7C7B-254F-97E7-EFFFCE1F982B}"/>
              </a:ext>
            </a:extLst>
          </p:cNvPr>
          <p:cNvSpPr/>
          <p:nvPr/>
        </p:nvSpPr>
        <p:spPr>
          <a:xfrm>
            <a:off x="6826472" y="3610251"/>
            <a:ext cx="1801026" cy="1153202"/>
          </a:xfrm>
          <a:prstGeom prst="roundRect">
            <a:avLst/>
          </a:prstGeom>
          <a:solidFill>
            <a:schemeClr val="lt1">
              <a:alpha val="13000"/>
            </a:schemeClr>
          </a:solidFill>
          <a:ln w="31750">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026" name="Group 1025">
            <a:extLst>
              <a:ext uri="{FF2B5EF4-FFF2-40B4-BE49-F238E27FC236}">
                <a16:creationId xmlns:a16="http://schemas.microsoft.com/office/drawing/2014/main" id="{3BB2B3D4-3D75-A243-86A1-38FB7E013D4F}"/>
              </a:ext>
            </a:extLst>
          </p:cNvPr>
          <p:cNvGrpSpPr/>
          <p:nvPr/>
        </p:nvGrpSpPr>
        <p:grpSpPr>
          <a:xfrm>
            <a:off x="4207976" y="2764096"/>
            <a:ext cx="6703184" cy="1866904"/>
            <a:chOff x="4207976" y="2764096"/>
            <a:chExt cx="6703184" cy="1866904"/>
          </a:xfrm>
        </p:grpSpPr>
        <p:sp>
          <p:nvSpPr>
            <p:cNvPr id="29" name="Rectangle 28">
              <a:extLst>
                <a:ext uri="{FF2B5EF4-FFF2-40B4-BE49-F238E27FC236}">
                  <a16:creationId xmlns:a16="http://schemas.microsoft.com/office/drawing/2014/main" id="{FFFBFDFF-8721-5C44-B319-BE7C1AE2C6D0}"/>
                </a:ext>
              </a:extLst>
            </p:cNvPr>
            <p:cNvSpPr/>
            <p:nvPr/>
          </p:nvSpPr>
          <p:spPr>
            <a:xfrm>
              <a:off x="4207976" y="3716600"/>
              <a:ext cx="1759373" cy="914400"/>
            </a:xfrm>
            <a:prstGeom prst="rect">
              <a:avLst/>
            </a:prstGeom>
            <a:ln>
              <a:solidFill>
                <a:srgbClr val="0378A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grpSp>
          <p:nvGrpSpPr>
            <p:cNvPr id="1024" name="Group 1023">
              <a:extLst>
                <a:ext uri="{FF2B5EF4-FFF2-40B4-BE49-F238E27FC236}">
                  <a16:creationId xmlns:a16="http://schemas.microsoft.com/office/drawing/2014/main" id="{1023DB81-A8CC-0E4C-8527-2D249A9D9F55}"/>
                </a:ext>
              </a:extLst>
            </p:cNvPr>
            <p:cNvGrpSpPr/>
            <p:nvPr/>
          </p:nvGrpSpPr>
          <p:grpSpPr>
            <a:xfrm>
              <a:off x="4365140" y="2764096"/>
              <a:ext cx="6546020" cy="1866904"/>
              <a:chOff x="4365140" y="2764096"/>
              <a:chExt cx="6546020" cy="1866904"/>
            </a:xfrm>
          </p:grpSpPr>
          <p:sp>
            <p:nvSpPr>
              <p:cNvPr id="32" name="Rectangle 31">
                <a:extLst>
                  <a:ext uri="{FF2B5EF4-FFF2-40B4-BE49-F238E27FC236}">
                    <a16:creationId xmlns:a16="http://schemas.microsoft.com/office/drawing/2014/main" id="{82DC4EDF-B6AF-504F-9D10-2A29509F6550}"/>
                  </a:ext>
                </a:extLst>
              </p:cNvPr>
              <p:cNvSpPr/>
              <p:nvPr/>
            </p:nvSpPr>
            <p:spPr>
              <a:xfrm>
                <a:off x="6853970" y="3716600"/>
                <a:ext cx="1759373" cy="914400"/>
              </a:xfrm>
              <a:prstGeom prst="rect">
                <a:avLst/>
              </a:prstGeom>
              <a:ln>
                <a:solidFill>
                  <a:srgbClr val="0378A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Gill Sans Light" panose="020B0302020104020203" pitchFamily="34" charset="-79"/>
                    <a:cs typeface="Gill Sans Light" panose="020B0302020104020203" pitchFamily="34" charset="-79"/>
                  </a:rPr>
                  <a:t>   Join </a:t>
                </a:r>
              </a:p>
              <a:p>
                <a:pPr algn="ctr"/>
                <a:r>
                  <a:rPr lang="en-US" dirty="0">
                    <a:latin typeface="Gill Sans Light" panose="020B0302020104020203" pitchFamily="34" charset="-79"/>
                    <a:cs typeface="Gill Sans Light" panose="020B0302020104020203" pitchFamily="34" charset="-79"/>
                  </a:rPr>
                  <a:t>     Processing</a:t>
                </a:r>
              </a:p>
              <a:p>
                <a:pPr algn="ctr"/>
                <a:r>
                  <a:rPr lang="en-US" dirty="0">
                    <a:latin typeface="Gill Sans Light" panose="020B0302020104020203" pitchFamily="34" charset="-79"/>
                    <a:cs typeface="Gill Sans Light" panose="020B0302020104020203" pitchFamily="34" charset="-79"/>
                  </a:rPr>
                  <a:t>T and J</a:t>
                </a:r>
              </a:p>
            </p:txBody>
          </p:sp>
          <p:pic>
            <p:nvPicPr>
              <p:cNvPr id="33" name="Picture 6" descr="Natural Join Symbol PNG Image">
                <a:extLst>
                  <a:ext uri="{FF2B5EF4-FFF2-40B4-BE49-F238E27FC236}">
                    <a16:creationId xmlns:a16="http://schemas.microsoft.com/office/drawing/2014/main" id="{20795416-EFD1-1742-AC34-C30A9041A7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6056" y="3897384"/>
                <a:ext cx="406400" cy="46355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8BF2E5C8-8D2B-BA40-80F9-350C8A7ED4EA}"/>
                  </a:ext>
                </a:extLst>
              </p:cNvPr>
              <p:cNvSpPr/>
              <p:nvPr/>
            </p:nvSpPr>
            <p:spPr>
              <a:xfrm>
                <a:off x="9151787" y="3687379"/>
                <a:ext cx="1759373" cy="914400"/>
              </a:xfrm>
              <a:prstGeom prst="rect">
                <a:avLst/>
              </a:prstGeom>
              <a:ln>
                <a:solidFill>
                  <a:srgbClr val="0378A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Gill Sans Light" panose="020B0302020104020203" pitchFamily="34" charset="-79"/>
                    <a:cs typeface="Gill Sans Light" panose="020B0302020104020203" pitchFamily="34" charset="-79"/>
                  </a:rPr>
                  <a:t>      Ranked</a:t>
                </a:r>
              </a:p>
              <a:p>
                <a:pPr algn="ctr"/>
                <a:r>
                  <a:rPr lang="en-US" dirty="0">
                    <a:latin typeface="Gill Sans Light" panose="020B0302020104020203" pitchFamily="34" charset="-79"/>
                    <a:cs typeface="Gill Sans Light" panose="020B0302020104020203" pitchFamily="34" charset="-79"/>
                  </a:rPr>
                  <a:t>      Output</a:t>
                </a:r>
              </a:p>
            </p:txBody>
          </p:sp>
          <p:cxnSp>
            <p:nvCxnSpPr>
              <p:cNvPr id="35" name="Straight Arrow Connector 34">
                <a:extLst>
                  <a:ext uri="{FF2B5EF4-FFF2-40B4-BE49-F238E27FC236}">
                    <a16:creationId xmlns:a16="http://schemas.microsoft.com/office/drawing/2014/main" id="{C79F364A-6FF1-354B-898F-6645112FA03E}"/>
                  </a:ext>
                </a:extLst>
              </p:cNvPr>
              <p:cNvCxnSpPr>
                <a:cxnSpLocks/>
                <a:stCxn id="9" idx="2"/>
              </p:cNvCxnSpPr>
              <p:nvPr/>
            </p:nvCxnSpPr>
            <p:spPr>
              <a:xfrm>
                <a:off x="5094502" y="2764096"/>
                <a:ext cx="2414" cy="952504"/>
              </a:xfrm>
              <a:prstGeom prst="straightConnector1">
                <a:avLst/>
              </a:prstGeom>
              <a:ln w="19050">
                <a:solidFill>
                  <a:srgbClr val="0378A8"/>
                </a:solidFill>
                <a:tailEnd type="triangle"/>
              </a:ln>
            </p:spPr>
            <p:style>
              <a:lnRef idx="1">
                <a:schemeClr val="dk1"/>
              </a:lnRef>
              <a:fillRef idx="0">
                <a:schemeClr val="dk1"/>
              </a:fillRef>
              <a:effectRef idx="0">
                <a:schemeClr val="dk1"/>
              </a:effectRef>
              <a:fontRef idx="minor">
                <a:schemeClr val="tx1"/>
              </a:fontRef>
            </p:style>
          </p:cxnSp>
          <p:pic>
            <p:nvPicPr>
              <p:cNvPr id="36" name="Graphic 35" descr="List with solid fill">
                <a:extLst>
                  <a:ext uri="{FF2B5EF4-FFF2-40B4-BE49-F238E27FC236}">
                    <a16:creationId xmlns:a16="http://schemas.microsoft.com/office/drawing/2014/main" id="{CC8C5EE8-8072-9141-A99D-DCE224F704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58626" y="3822487"/>
                <a:ext cx="683602" cy="683602"/>
              </a:xfrm>
              <a:prstGeom prst="rect">
                <a:avLst/>
              </a:prstGeom>
            </p:spPr>
          </p:pic>
          <p:sp>
            <p:nvSpPr>
              <p:cNvPr id="58" name="TextBox 57">
                <a:extLst>
                  <a:ext uri="{FF2B5EF4-FFF2-40B4-BE49-F238E27FC236}">
                    <a16:creationId xmlns:a16="http://schemas.microsoft.com/office/drawing/2014/main" id="{3F3BF332-5A76-4C40-932B-65A321221B59}"/>
                  </a:ext>
                </a:extLst>
              </p:cNvPr>
              <p:cNvSpPr txBox="1"/>
              <p:nvPr/>
            </p:nvSpPr>
            <p:spPr>
              <a:xfrm>
                <a:off x="5808017" y="2969400"/>
                <a:ext cx="1200886" cy="369332"/>
              </a:xfrm>
              <a:prstGeom prst="rect">
                <a:avLst/>
              </a:prstGeom>
              <a:noFill/>
            </p:spPr>
            <p:txBody>
              <a:bodyPr wrap="square" rtlCol="0">
                <a:spAutoFit/>
              </a:bodyPr>
              <a:lstStyle/>
              <a:p>
                <a:r>
                  <a:rPr lang="en-US" b="1" dirty="0">
                    <a:solidFill>
                      <a:schemeClr val="accent1">
                        <a:lumMod val="75000"/>
                      </a:schemeClr>
                    </a:solidFill>
                    <a:latin typeface="Gill Sans Light" panose="020B0302020104020203" pitchFamily="34" charset="-79"/>
                    <a:cs typeface="Gill Sans Light" panose="020B0302020104020203" pitchFamily="34" charset="-79"/>
                  </a:rPr>
                  <a:t>Pipeline B</a:t>
                </a:r>
              </a:p>
            </p:txBody>
          </p:sp>
          <p:cxnSp>
            <p:nvCxnSpPr>
              <p:cNvPr id="34" name="Straight Arrow Connector 33">
                <a:extLst>
                  <a:ext uri="{FF2B5EF4-FFF2-40B4-BE49-F238E27FC236}">
                    <a16:creationId xmlns:a16="http://schemas.microsoft.com/office/drawing/2014/main" id="{6FB528DE-9E88-8C46-8D47-FB2B408CABF6}"/>
                  </a:ext>
                </a:extLst>
              </p:cNvPr>
              <p:cNvCxnSpPr>
                <a:cxnSpLocks/>
                <a:endCxn id="32" idx="1"/>
              </p:cNvCxnSpPr>
              <p:nvPr/>
            </p:nvCxnSpPr>
            <p:spPr>
              <a:xfrm>
                <a:off x="5974188" y="4170504"/>
                <a:ext cx="879782" cy="3296"/>
              </a:xfrm>
              <a:prstGeom prst="straightConnector1">
                <a:avLst/>
              </a:prstGeom>
              <a:ln w="19050">
                <a:solidFill>
                  <a:srgbClr val="0378A8"/>
                </a:solidFill>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4F5C56C1-CB36-3445-95D6-F4990B03195E}"/>
                  </a:ext>
                </a:extLst>
              </p:cNvPr>
              <p:cNvCxnSpPr>
                <a:cxnSpLocks/>
                <a:stCxn id="32" idx="3"/>
              </p:cNvCxnSpPr>
              <p:nvPr/>
            </p:nvCxnSpPr>
            <p:spPr>
              <a:xfrm flipV="1">
                <a:off x="8613343" y="4164288"/>
                <a:ext cx="499828" cy="9512"/>
              </a:xfrm>
              <a:prstGeom prst="straightConnector1">
                <a:avLst/>
              </a:prstGeom>
              <a:ln w="19050">
                <a:solidFill>
                  <a:srgbClr val="0378A8"/>
                </a:solidFill>
                <a:tailEnd type="triangle"/>
              </a:ln>
            </p:spPr>
            <p:style>
              <a:lnRef idx="1">
                <a:schemeClr val="dk1"/>
              </a:lnRef>
              <a:fillRef idx="0">
                <a:schemeClr val="dk1"/>
              </a:fillRef>
              <a:effectRef idx="0">
                <a:schemeClr val="dk1"/>
              </a:effectRef>
              <a:fontRef idx="minor">
                <a:schemeClr val="tx1"/>
              </a:fontRef>
            </p:style>
          </p:cxnSp>
          <p:pic>
            <p:nvPicPr>
              <p:cNvPr id="1032" name="Picture 8" descr="Data Management Interface Symbol With Ge #1694404 - PNG Images - PNGio">
                <a:extLst>
                  <a:ext uri="{FF2B5EF4-FFF2-40B4-BE49-F238E27FC236}">
                    <a16:creationId xmlns:a16="http://schemas.microsoft.com/office/drawing/2014/main" id="{90A0252E-9E9F-2049-8966-2147B1A06C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65140" y="3790381"/>
                <a:ext cx="1516028" cy="7959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FC2DAE-17BE-4546-8771-D39CB9E15F81}"/>
                  </a:ext>
                </a:extLst>
              </p:cNvPr>
              <p:cNvSpPr txBox="1"/>
              <p:nvPr/>
            </p:nvSpPr>
            <p:spPr>
              <a:xfrm>
                <a:off x="5922542" y="3774669"/>
                <a:ext cx="1083198" cy="369332"/>
              </a:xfrm>
              <a:prstGeom prst="rect">
                <a:avLst/>
              </a:prstGeom>
              <a:noFill/>
            </p:spPr>
            <p:txBody>
              <a:bodyPr wrap="square" rtlCol="0">
                <a:spAutoFit/>
              </a:bodyPr>
              <a:lstStyle/>
              <a:p>
                <a:r>
                  <a:rPr lang="en-US" dirty="0">
                    <a:latin typeface="Gill Sans Light" panose="020B0302020104020203" pitchFamily="34" charset="-79"/>
                    <a:cs typeface="Gill Sans Light" panose="020B0302020104020203" pitchFamily="34" charset="-79"/>
                  </a:rPr>
                  <a:t>Output J</a:t>
                </a:r>
              </a:p>
            </p:txBody>
          </p:sp>
        </p:grpSp>
      </p:grpSp>
      <p:cxnSp>
        <p:nvCxnSpPr>
          <p:cNvPr id="60" name="Curved Connector 59">
            <a:extLst>
              <a:ext uri="{FF2B5EF4-FFF2-40B4-BE49-F238E27FC236}">
                <a16:creationId xmlns:a16="http://schemas.microsoft.com/office/drawing/2014/main" id="{AC1BE5A5-6DAA-B846-9A9D-3CD8AF34EE46}"/>
              </a:ext>
            </a:extLst>
          </p:cNvPr>
          <p:cNvCxnSpPr>
            <a:cxnSpLocks/>
            <a:stCxn id="59" idx="2"/>
            <a:endCxn id="18" idx="2"/>
          </p:cNvCxnSpPr>
          <p:nvPr/>
        </p:nvCxnSpPr>
        <p:spPr>
          <a:xfrm rot="5400000" flipH="1">
            <a:off x="4803358" y="1839827"/>
            <a:ext cx="294635" cy="5552619"/>
          </a:xfrm>
          <a:prstGeom prst="curvedConnector3">
            <a:avLst>
              <a:gd name="adj1" fmla="val -77588"/>
            </a:avLst>
          </a:prstGeom>
          <a:ln w="31750">
            <a:solidFill>
              <a:srgbClr val="C00000"/>
            </a:solidFill>
            <a:tailEnd type="triangle"/>
          </a:ln>
        </p:spPr>
        <p:style>
          <a:lnRef idx="1">
            <a:schemeClr val="dk1"/>
          </a:lnRef>
          <a:fillRef idx="0">
            <a:schemeClr val="dk1"/>
          </a:fillRef>
          <a:effectRef idx="0">
            <a:schemeClr val="dk1"/>
          </a:effectRef>
          <a:fontRef idx="minor">
            <a:schemeClr val="tx1"/>
          </a:fontRef>
        </p:style>
      </p:cxnSp>
      <p:grpSp>
        <p:nvGrpSpPr>
          <p:cNvPr id="45" name="Group 44">
            <a:extLst>
              <a:ext uri="{FF2B5EF4-FFF2-40B4-BE49-F238E27FC236}">
                <a16:creationId xmlns:a16="http://schemas.microsoft.com/office/drawing/2014/main" id="{6A20C946-94C5-324D-94AD-68DC135E818C}"/>
              </a:ext>
            </a:extLst>
          </p:cNvPr>
          <p:cNvGrpSpPr/>
          <p:nvPr/>
        </p:nvGrpSpPr>
        <p:grpSpPr>
          <a:xfrm>
            <a:off x="6848558" y="4631827"/>
            <a:ext cx="4060786" cy="1677604"/>
            <a:chOff x="6848558" y="4631827"/>
            <a:chExt cx="4060786" cy="1677604"/>
          </a:xfrm>
        </p:grpSpPr>
        <p:cxnSp>
          <p:nvCxnSpPr>
            <p:cNvPr id="47" name="Straight Arrow Connector 46">
              <a:extLst>
                <a:ext uri="{FF2B5EF4-FFF2-40B4-BE49-F238E27FC236}">
                  <a16:creationId xmlns:a16="http://schemas.microsoft.com/office/drawing/2014/main" id="{73AEDAA3-EAFE-F643-92BC-F6E3BA96447A}"/>
                </a:ext>
              </a:extLst>
            </p:cNvPr>
            <p:cNvCxnSpPr>
              <a:cxnSpLocks/>
            </p:cNvCxnSpPr>
            <p:nvPr/>
          </p:nvCxnSpPr>
          <p:spPr>
            <a:xfrm>
              <a:off x="7731242" y="4631827"/>
              <a:ext cx="2414" cy="714172"/>
            </a:xfrm>
            <a:prstGeom prst="straightConnector1">
              <a:avLst/>
            </a:prstGeom>
            <a:ln w="15875">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0" name="Rectangle 49">
              <a:extLst>
                <a:ext uri="{FF2B5EF4-FFF2-40B4-BE49-F238E27FC236}">
                  <a16:creationId xmlns:a16="http://schemas.microsoft.com/office/drawing/2014/main" id="{D419D557-DF7A-9C47-9A5C-4102475CD03F}"/>
                </a:ext>
              </a:extLst>
            </p:cNvPr>
            <p:cNvSpPr/>
            <p:nvPr/>
          </p:nvSpPr>
          <p:spPr>
            <a:xfrm>
              <a:off x="6848558" y="5365051"/>
              <a:ext cx="1759373" cy="91440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53" name="Graphic 52" descr="Gears with solid fill">
              <a:extLst>
                <a:ext uri="{FF2B5EF4-FFF2-40B4-BE49-F238E27FC236}">
                  <a16:creationId xmlns:a16="http://schemas.microsoft.com/office/drawing/2014/main" id="{DF06227D-34C9-6443-8E36-DC92E2DE72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42574" y="5318387"/>
              <a:ext cx="991044" cy="991044"/>
            </a:xfrm>
            <a:prstGeom prst="rect">
              <a:avLst/>
            </a:prstGeom>
          </p:spPr>
        </p:pic>
        <p:sp>
          <p:nvSpPr>
            <p:cNvPr id="54" name="Rectangle 53">
              <a:extLst>
                <a:ext uri="{FF2B5EF4-FFF2-40B4-BE49-F238E27FC236}">
                  <a16:creationId xmlns:a16="http://schemas.microsoft.com/office/drawing/2014/main" id="{55B067A8-F581-AE49-A290-27CBB1B96429}"/>
                </a:ext>
              </a:extLst>
            </p:cNvPr>
            <p:cNvSpPr/>
            <p:nvPr/>
          </p:nvSpPr>
          <p:spPr>
            <a:xfrm>
              <a:off x="9149971" y="5365051"/>
              <a:ext cx="1759373" cy="91440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Gill Sans Light" panose="020B0302020104020203" pitchFamily="34" charset="-79"/>
                  <a:cs typeface="Gill Sans Light" panose="020B0302020104020203" pitchFamily="34" charset="-79"/>
                </a:rPr>
                <a:t>   Join </a:t>
              </a:r>
            </a:p>
            <a:p>
              <a:pPr algn="ctr"/>
              <a:r>
                <a:rPr lang="en-US" dirty="0">
                  <a:latin typeface="Gill Sans Light" panose="020B0302020104020203" pitchFamily="34" charset="-79"/>
                  <a:cs typeface="Gill Sans Light" panose="020B0302020104020203" pitchFamily="34" charset="-79"/>
                </a:rPr>
                <a:t>     Processing</a:t>
              </a:r>
            </a:p>
            <a:p>
              <a:pPr algn="ctr"/>
              <a:r>
                <a:rPr lang="en-US" dirty="0">
                  <a:latin typeface="Gill Sans Light" panose="020B0302020104020203" pitchFamily="34" charset="-79"/>
                  <a:cs typeface="Gill Sans Light" panose="020B0302020104020203" pitchFamily="34" charset="-79"/>
                </a:rPr>
                <a:t>T and J</a:t>
              </a:r>
            </a:p>
          </p:txBody>
        </p:sp>
        <p:pic>
          <p:nvPicPr>
            <p:cNvPr id="55" name="Picture 6" descr="Natural Join Symbol PNG Image">
              <a:extLst>
                <a:ext uri="{FF2B5EF4-FFF2-40B4-BE49-F238E27FC236}">
                  <a16:creationId xmlns:a16="http://schemas.microsoft.com/office/drawing/2014/main" id="{88E88D4D-F6D4-F142-BEBC-42B88C8B93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2057" y="5545835"/>
              <a:ext cx="406400" cy="463550"/>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Arrow Connector 56">
              <a:extLst>
                <a:ext uri="{FF2B5EF4-FFF2-40B4-BE49-F238E27FC236}">
                  <a16:creationId xmlns:a16="http://schemas.microsoft.com/office/drawing/2014/main" id="{29FF6DBB-E9B2-DC44-B9DF-F8689076C911}"/>
                </a:ext>
              </a:extLst>
            </p:cNvPr>
            <p:cNvCxnSpPr>
              <a:cxnSpLocks/>
            </p:cNvCxnSpPr>
            <p:nvPr/>
          </p:nvCxnSpPr>
          <p:spPr>
            <a:xfrm flipV="1">
              <a:off x="8617361" y="5845145"/>
              <a:ext cx="499828" cy="9512"/>
            </a:xfrm>
            <a:prstGeom prst="straightConnector1">
              <a:avLst/>
            </a:prstGeom>
            <a:ln w="1905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988A2743-62B5-FD42-95E2-76F3B4F7DE45}"/>
                </a:ext>
              </a:extLst>
            </p:cNvPr>
            <p:cNvSpPr txBox="1"/>
            <p:nvPr/>
          </p:nvSpPr>
          <p:spPr>
            <a:xfrm>
              <a:off x="8497916" y="4860582"/>
              <a:ext cx="1200886" cy="369332"/>
            </a:xfrm>
            <a:prstGeom prst="rect">
              <a:avLst/>
            </a:prstGeom>
            <a:noFill/>
          </p:spPr>
          <p:txBody>
            <a:bodyPr wrap="square" rtlCol="0">
              <a:spAutoFit/>
            </a:bodyPr>
            <a:lstStyle/>
            <a:p>
              <a:r>
                <a:rPr lang="en-US" b="1" dirty="0">
                  <a:solidFill>
                    <a:srgbClr val="00B050"/>
                  </a:solidFill>
                  <a:latin typeface="Gill Sans Light" panose="020B0302020104020203" pitchFamily="34" charset="-79"/>
                  <a:cs typeface="Gill Sans Light" panose="020B0302020104020203" pitchFamily="34" charset="-79"/>
                </a:rPr>
                <a:t>Pipeline C</a:t>
              </a:r>
            </a:p>
          </p:txBody>
        </p:sp>
      </p:grpSp>
    </p:spTree>
    <p:custDataLst>
      <p:tags r:id="rId1"/>
    </p:custDataLst>
    <p:extLst>
      <p:ext uri="{BB962C8B-B14F-4D97-AF65-F5344CB8AC3E}">
        <p14:creationId xmlns:p14="http://schemas.microsoft.com/office/powerpoint/2010/main" val="253170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c 22" descr="Cloud outline">
            <a:extLst>
              <a:ext uri="{FF2B5EF4-FFF2-40B4-BE49-F238E27FC236}">
                <a16:creationId xmlns:a16="http://schemas.microsoft.com/office/drawing/2014/main" id="{B642E9F6-FAEB-AC47-99E1-21E6107092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7524" y="53552"/>
            <a:ext cx="4934798" cy="4422098"/>
          </a:xfrm>
          <a:prstGeom prst="rect">
            <a:avLst/>
          </a:prstGeom>
        </p:spPr>
      </p:pic>
      <p:sp>
        <p:nvSpPr>
          <p:cNvPr id="110" name="Rounded Rectangle 109">
            <a:extLst>
              <a:ext uri="{FF2B5EF4-FFF2-40B4-BE49-F238E27FC236}">
                <a16:creationId xmlns:a16="http://schemas.microsoft.com/office/drawing/2014/main" id="{48F3D638-940F-3544-B145-39F1B494820D}"/>
              </a:ext>
            </a:extLst>
          </p:cNvPr>
          <p:cNvSpPr/>
          <p:nvPr/>
        </p:nvSpPr>
        <p:spPr>
          <a:xfrm>
            <a:off x="6577654" y="2167458"/>
            <a:ext cx="863386" cy="914401"/>
          </a:xfrm>
          <a:prstGeom prst="roundRect">
            <a:avLst/>
          </a:prstGeom>
          <a:ln w="31750">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FC05FFFB-708F-B14C-A402-F8561CDB25CD}"/>
              </a:ext>
            </a:extLst>
          </p:cNvPr>
          <p:cNvSpPr/>
          <p:nvPr/>
        </p:nvSpPr>
        <p:spPr>
          <a:xfrm>
            <a:off x="4728929" y="2152469"/>
            <a:ext cx="863386" cy="914401"/>
          </a:xfrm>
          <a:prstGeom prst="roundRect">
            <a:avLst/>
          </a:prstGeom>
          <a:ln w="31750">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0" y="-16933"/>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a:stretch>
            <a:fillRect/>
          </a:stretch>
        </p:blipFill>
        <p:spPr>
          <a:xfrm>
            <a:off x="10893430" y="-114792"/>
            <a:ext cx="1688258" cy="1012955"/>
          </a:xfrm>
          <a:prstGeom prst="rect">
            <a:avLst/>
          </a:prstGeom>
        </p:spPr>
      </p:pic>
      <p:sp>
        <p:nvSpPr>
          <p:cNvPr id="5" name="TextBox 4"/>
          <p:cNvSpPr txBox="1"/>
          <p:nvPr/>
        </p:nvSpPr>
        <p:spPr>
          <a:xfrm>
            <a:off x="389688" y="124220"/>
            <a:ext cx="9114810"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EXAMPLE TWO - QUERIES ON THE CLOUD</a:t>
            </a:r>
          </a:p>
        </p:txBody>
      </p:sp>
      <p:pic>
        <p:nvPicPr>
          <p:cNvPr id="26" name="Graphic 25" descr="Database with solid fill">
            <a:extLst>
              <a:ext uri="{FF2B5EF4-FFF2-40B4-BE49-F238E27FC236}">
                <a16:creationId xmlns:a16="http://schemas.microsoft.com/office/drawing/2014/main" id="{500AD24E-5599-424B-ADC7-CB03A980AF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0693" y="2169757"/>
            <a:ext cx="914400" cy="914400"/>
          </a:xfrm>
          <a:prstGeom prst="rect">
            <a:avLst/>
          </a:prstGeom>
        </p:spPr>
      </p:pic>
      <p:pic>
        <p:nvPicPr>
          <p:cNvPr id="28" name="Graphic 27" descr="Database outline">
            <a:extLst>
              <a:ext uri="{FF2B5EF4-FFF2-40B4-BE49-F238E27FC236}">
                <a16:creationId xmlns:a16="http://schemas.microsoft.com/office/drawing/2014/main" id="{22988D28-8E12-B342-A40F-CA7E0AA3D1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73727" y="2162384"/>
            <a:ext cx="914400" cy="914400"/>
          </a:xfrm>
          <a:prstGeom prst="rect">
            <a:avLst/>
          </a:prstGeom>
        </p:spPr>
      </p:pic>
      <p:cxnSp>
        <p:nvCxnSpPr>
          <p:cNvPr id="87" name="Straight Arrow Connector 86">
            <a:extLst>
              <a:ext uri="{FF2B5EF4-FFF2-40B4-BE49-F238E27FC236}">
                <a16:creationId xmlns:a16="http://schemas.microsoft.com/office/drawing/2014/main" id="{98D513FF-6F69-3041-BD92-4002DDE92758}"/>
              </a:ext>
            </a:extLst>
          </p:cNvPr>
          <p:cNvCxnSpPr>
            <a:cxnSpLocks/>
            <a:stCxn id="74" idx="0"/>
          </p:cNvCxnSpPr>
          <p:nvPr/>
        </p:nvCxnSpPr>
        <p:spPr>
          <a:xfrm flipV="1">
            <a:off x="3618378" y="3345306"/>
            <a:ext cx="609600" cy="12502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F594D6B-DAB6-4E4D-8B25-9099E0B0801B}"/>
              </a:ext>
            </a:extLst>
          </p:cNvPr>
          <p:cNvSpPr txBox="1"/>
          <p:nvPr/>
        </p:nvSpPr>
        <p:spPr>
          <a:xfrm>
            <a:off x="8042386" y="1421801"/>
            <a:ext cx="3797772" cy="646331"/>
          </a:xfrm>
          <a:prstGeom prst="rect">
            <a:avLst/>
          </a:prstGeom>
          <a:noFill/>
        </p:spPr>
        <p:txBody>
          <a:bodyPr wrap="square" rtlCol="0">
            <a:spAutoFit/>
          </a:bodyPr>
          <a:lstStyle/>
          <a:p>
            <a:r>
              <a:rPr lang="en-US" dirty="0">
                <a:solidFill>
                  <a:srgbClr val="C00000"/>
                </a:solidFill>
              </a:rPr>
              <a:t>Preprocess/on-the-fly process datasets for faster execution</a:t>
            </a:r>
          </a:p>
        </p:txBody>
      </p:sp>
      <p:cxnSp>
        <p:nvCxnSpPr>
          <p:cNvPr id="112" name="Curved Connector 111">
            <a:extLst>
              <a:ext uri="{FF2B5EF4-FFF2-40B4-BE49-F238E27FC236}">
                <a16:creationId xmlns:a16="http://schemas.microsoft.com/office/drawing/2014/main" id="{174666E8-FF0A-204A-BB2A-A9053657E88F}"/>
              </a:ext>
            </a:extLst>
          </p:cNvPr>
          <p:cNvCxnSpPr>
            <a:cxnSpLocks/>
            <a:stCxn id="26" idx="0"/>
            <a:endCxn id="111" idx="1"/>
          </p:cNvCxnSpPr>
          <p:nvPr/>
        </p:nvCxnSpPr>
        <p:spPr>
          <a:xfrm rot="5400000" flipH="1" flipV="1">
            <a:off x="6377744" y="505116"/>
            <a:ext cx="424790" cy="2904493"/>
          </a:xfrm>
          <a:prstGeom prst="curvedConnector2">
            <a:avLst/>
          </a:prstGeom>
          <a:ln w="3175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15" name="Curved Connector 114">
            <a:extLst>
              <a:ext uri="{FF2B5EF4-FFF2-40B4-BE49-F238E27FC236}">
                <a16:creationId xmlns:a16="http://schemas.microsoft.com/office/drawing/2014/main" id="{08BCE56C-B706-0E40-8E6E-174FDB99DD4B}"/>
              </a:ext>
            </a:extLst>
          </p:cNvPr>
          <p:cNvCxnSpPr>
            <a:cxnSpLocks/>
            <a:stCxn id="28" idx="3"/>
          </p:cNvCxnSpPr>
          <p:nvPr/>
        </p:nvCxnSpPr>
        <p:spPr>
          <a:xfrm flipV="1">
            <a:off x="7488127" y="1882304"/>
            <a:ext cx="559794" cy="737280"/>
          </a:xfrm>
          <a:prstGeom prst="curvedConnector2">
            <a:avLst/>
          </a:prstGeom>
          <a:ln w="31750">
            <a:solidFill>
              <a:srgbClr val="C00000"/>
            </a:solidFill>
            <a:tailEnd type="triangle"/>
          </a:ln>
        </p:spPr>
        <p:style>
          <a:lnRef idx="1">
            <a:schemeClr val="dk1"/>
          </a:lnRef>
          <a:fillRef idx="0">
            <a:schemeClr val="dk1"/>
          </a:fillRef>
          <a:effectRef idx="0">
            <a:schemeClr val="dk1"/>
          </a:effectRef>
          <a:fontRef idx="minor">
            <a:schemeClr val="tx1"/>
          </a:fontRef>
        </p:style>
      </p:cxnSp>
      <p:grpSp>
        <p:nvGrpSpPr>
          <p:cNvPr id="124" name="Group 123">
            <a:extLst>
              <a:ext uri="{FF2B5EF4-FFF2-40B4-BE49-F238E27FC236}">
                <a16:creationId xmlns:a16="http://schemas.microsoft.com/office/drawing/2014/main" id="{7B790AEF-FC35-1041-BFDA-072B4AA462B4}"/>
              </a:ext>
            </a:extLst>
          </p:cNvPr>
          <p:cNvGrpSpPr/>
          <p:nvPr/>
        </p:nvGrpSpPr>
        <p:grpSpPr>
          <a:xfrm>
            <a:off x="2255992" y="3192905"/>
            <a:ext cx="2910618" cy="2447790"/>
            <a:chOff x="2255992" y="3192905"/>
            <a:chExt cx="2910618" cy="2447790"/>
          </a:xfrm>
        </p:grpSpPr>
        <p:pic>
          <p:nvPicPr>
            <p:cNvPr id="72" name="Graphic 71" descr="Female Profile outline">
              <a:extLst>
                <a:ext uri="{FF2B5EF4-FFF2-40B4-BE49-F238E27FC236}">
                  <a16:creationId xmlns:a16="http://schemas.microsoft.com/office/drawing/2014/main" id="{F7E6CACB-FD99-204F-89B6-0FF0D4BFDC5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55992" y="4159991"/>
              <a:ext cx="914400" cy="914400"/>
            </a:xfrm>
            <a:prstGeom prst="rect">
              <a:avLst/>
            </a:prstGeom>
          </p:spPr>
        </p:pic>
        <p:pic>
          <p:nvPicPr>
            <p:cNvPr id="74" name="Graphic 73" descr="User outline">
              <a:extLst>
                <a:ext uri="{FF2B5EF4-FFF2-40B4-BE49-F238E27FC236}">
                  <a16:creationId xmlns:a16="http://schemas.microsoft.com/office/drawing/2014/main" id="{E6AD4D37-510B-3745-A772-C5613F50E4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61178" y="4595570"/>
              <a:ext cx="914400" cy="914400"/>
            </a:xfrm>
            <a:prstGeom prst="rect">
              <a:avLst/>
            </a:prstGeom>
          </p:spPr>
        </p:pic>
        <p:pic>
          <p:nvPicPr>
            <p:cNvPr id="78" name="Graphic 77" descr="Female Profile outline">
              <a:extLst>
                <a:ext uri="{FF2B5EF4-FFF2-40B4-BE49-F238E27FC236}">
                  <a16:creationId xmlns:a16="http://schemas.microsoft.com/office/drawing/2014/main" id="{DEA0DF6E-945B-D64A-8ABA-4187AE234D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52210" y="4726295"/>
              <a:ext cx="914400" cy="914400"/>
            </a:xfrm>
            <a:prstGeom prst="rect">
              <a:avLst/>
            </a:prstGeom>
          </p:spPr>
        </p:pic>
        <p:cxnSp>
          <p:nvCxnSpPr>
            <p:cNvPr id="76" name="Straight Arrow Connector 75">
              <a:extLst>
                <a:ext uri="{FF2B5EF4-FFF2-40B4-BE49-F238E27FC236}">
                  <a16:creationId xmlns:a16="http://schemas.microsoft.com/office/drawing/2014/main" id="{8C647B95-3CA1-CD4A-AAF9-F89E4E188720}"/>
                </a:ext>
              </a:extLst>
            </p:cNvPr>
            <p:cNvCxnSpPr/>
            <p:nvPr/>
          </p:nvCxnSpPr>
          <p:spPr>
            <a:xfrm flipV="1">
              <a:off x="2743200" y="3192905"/>
              <a:ext cx="1332378" cy="945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40BF9A1-036E-9547-8F08-998E5A06F8E6}"/>
                </a:ext>
              </a:extLst>
            </p:cNvPr>
            <p:cNvCxnSpPr>
              <a:cxnSpLocks/>
              <a:stCxn id="78" idx="0"/>
            </p:cNvCxnSpPr>
            <p:nvPr/>
          </p:nvCxnSpPr>
          <p:spPr>
            <a:xfrm flipH="1" flipV="1">
              <a:off x="4512039" y="3429000"/>
              <a:ext cx="197371" cy="12972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3D75D567-B28C-7F4F-9EC7-10F8CBBAC6E7}"/>
                </a:ext>
              </a:extLst>
            </p:cNvPr>
            <p:cNvGrpSpPr/>
            <p:nvPr/>
          </p:nvGrpSpPr>
          <p:grpSpPr>
            <a:xfrm>
              <a:off x="2792020" y="3273613"/>
              <a:ext cx="924020" cy="369332"/>
              <a:chOff x="1138064" y="2735705"/>
              <a:chExt cx="924020" cy="369332"/>
            </a:xfrm>
          </p:grpSpPr>
          <p:sp>
            <p:nvSpPr>
              <p:cNvPr id="122" name="TextBox 121">
                <a:extLst>
                  <a:ext uri="{FF2B5EF4-FFF2-40B4-BE49-F238E27FC236}">
                    <a16:creationId xmlns:a16="http://schemas.microsoft.com/office/drawing/2014/main" id="{9EF6D026-8C24-EE4C-B329-ADE465982E29}"/>
                  </a:ext>
                </a:extLst>
              </p:cNvPr>
              <p:cNvSpPr txBox="1"/>
              <p:nvPr/>
            </p:nvSpPr>
            <p:spPr>
              <a:xfrm>
                <a:off x="1138064" y="2735705"/>
                <a:ext cx="924020" cy="369332"/>
              </a:xfrm>
              <a:prstGeom prst="rect">
                <a:avLst/>
              </a:prstGeom>
              <a:noFill/>
            </p:spPr>
            <p:txBody>
              <a:bodyPr wrap="square" rtlCol="0">
                <a:spAutoFit/>
              </a:bodyPr>
              <a:lstStyle/>
              <a:p>
                <a:r>
                  <a:rPr lang="en-US" dirty="0">
                    <a:latin typeface="Gill Sans Light" panose="020B0302020104020203" pitchFamily="34" charset="-79"/>
                    <a:cs typeface="Gill Sans Light" panose="020B0302020104020203" pitchFamily="34" charset="-79"/>
                  </a:rPr>
                  <a:t>Q</a:t>
                </a:r>
                <a:r>
                  <a:rPr lang="en-US" baseline="-25000" dirty="0">
                    <a:latin typeface="Gill Sans Light" panose="020B0302020104020203" pitchFamily="34" charset="-79"/>
                    <a:cs typeface="Gill Sans Light" panose="020B0302020104020203" pitchFamily="34" charset="-79"/>
                  </a:rPr>
                  <a:t>1</a:t>
                </a:r>
                <a:r>
                  <a:rPr lang="en-US" dirty="0">
                    <a:latin typeface="Gill Sans Light" panose="020B0302020104020203" pitchFamily="34" charset="-79"/>
                    <a:cs typeface="Gill Sans Light" panose="020B0302020104020203" pitchFamily="34" charset="-79"/>
                  </a:rPr>
                  <a:t>(   )</a:t>
                </a:r>
              </a:p>
            </p:txBody>
          </p:sp>
          <p:pic>
            <p:nvPicPr>
              <p:cNvPr id="103" name="Graphic 102" descr="Database with solid fill">
                <a:extLst>
                  <a:ext uri="{FF2B5EF4-FFF2-40B4-BE49-F238E27FC236}">
                    <a16:creationId xmlns:a16="http://schemas.microsoft.com/office/drawing/2014/main" id="{2CCD1668-7C82-1946-9C17-B80A1B9297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4027" y="2794399"/>
                <a:ext cx="230149" cy="272470"/>
              </a:xfrm>
              <a:prstGeom prst="rect">
                <a:avLst/>
              </a:prstGeom>
            </p:spPr>
          </p:pic>
        </p:grpSp>
        <p:grpSp>
          <p:nvGrpSpPr>
            <p:cNvPr id="131" name="Group 130">
              <a:extLst>
                <a:ext uri="{FF2B5EF4-FFF2-40B4-BE49-F238E27FC236}">
                  <a16:creationId xmlns:a16="http://schemas.microsoft.com/office/drawing/2014/main" id="{6B08A4D7-4CCE-E24B-B0B2-2FC0EE883827}"/>
                </a:ext>
              </a:extLst>
            </p:cNvPr>
            <p:cNvGrpSpPr/>
            <p:nvPr/>
          </p:nvGrpSpPr>
          <p:grpSpPr>
            <a:xfrm>
              <a:off x="3947295" y="4148387"/>
              <a:ext cx="924020" cy="369332"/>
              <a:chOff x="1138064" y="2735705"/>
              <a:chExt cx="924020" cy="369332"/>
            </a:xfrm>
          </p:grpSpPr>
          <p:sp>
            <p:nvSpPr>
              <p:cNvPr id="132" name="TextBox 131">
                <a:extLst>
                  <a:ext uri="{FF2B5EF4-FFF2-40B4-BE49-F238E27FC236}">
                    <a16:creationId xmlns:a16="http://schemas.microsoft.com/office/drawing/2014/main" id="{862062AB-9EA5-314A-9E8E-B5EE9273B5E6}"/>
                  </a:ext>
                </a:extLst>
              </p:cNvPr>
              <p:cNvSpPr txBox="1"/>
              <p:nvPr/>
            </p:nvSpPr>
            <p:spPr>
              <a:xfrm>
                <a:off x="1138064" y="2735705"/>
                <a:ext cx="924020" cy="369332"/>
              </a:xfrm>
              <a:prstGeom prst="rect">
                <a:avLst/>
              </a:prstGeom>
              <a:noFill/>
            </p:spPr>
            <p:txBody>
              <a:bodyPr wrap="square" rtlCol="0">
                <a:spAutoFit/>
              </a:bodyPr>
              <a:lstStyle/>
              <a:p>
                <a:r>
                  <a:rPr lang="en-US" dirty="0">
                    <a:latin typeface="Gill Sans Light" panose="020B0302020104020203" pitchFamily="34" charset="-79"/>
                    <a:cs typeface="Gill Sans Light" panose="020B0302020104020203" pitchFamily="34" charset="-79"/>
                  </a:rPr>
                  <a:t>Q</a:t>
                </a:r>
                <a:r>
                  <a:rPr lang="en-US" baseline="-25000" dirty="0">
                    <a:latin typeface="Gill Sans Light" panose="020B0302020104020203" pitchFamily="34" charset="-79"/>
                    <a:cs typeface="Gill Sans Light" panose="020B0302020104020203" pitchFamily="34" charset="-79"/>
                  </a:rPr>
                  <a:t>3</a:t>
                </a:r>
                <a:r>
                  <a:rPr lang="en-US" dirty="0">
                    <a:latin typeface="Gill Sans Light" panose="020B0302020104020203" pitchFamily="34" charset="-79"/>
                    <a:cs typeface="Gill Sans Light" panose="020B0302020104020203" pitchFamily="34" charset="-79"/>
                  </a:rPr>
                  <a:t>(   )</a:t>
                </a:r>
              </a:p>
            </p:txBody>
          </p:sp>
          <p:pic>
            <p:nvPicPr>
              <p:cNvPr id="133" name="Graphic 132" descr="Database with solid fill">
                <a:extLst>
                  <a:ext uri="{FF2B5EF4-FFF2-40B4-BE49-F238E27FC236}">
                    <a16:creationId xmlns:a16="http://schemas.microsoft.com/office/drawing/2014/main" id="{D7D2D964-24C9-674E-81CB-7CCE99404A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4027" y="2794399"/>
                <a:ext cx="230149" cy="272470"/>
              </a:xfrm>
              <a:prstGeom prst="rect">
                <a:avLst/>
              </a:prstGeom>
            </p:spPr>
          </p:pic>
        </p:grpSp>
        <p:grpSp>
          <p:nvGrpSpPr>
            <p:cNvPr id="134" name="Group 133">
              <a:extLst>
                <a:ext uri="{FF2B5EF4-FFF2-40B4-BE49-F238E27FC236}">
                  <a16:creationId xmlns:a16="http://schemas.microsoft.com/office/drawing/2014/main" id="{DD3AC6E1-13B1-B941-9EE3-95C1B0C1C9B5}"/>
                </a:ext>
              </a:extLst>
            </p:cNvPr>
            <p:cNvGrpSpPr/>
            <p:nvPr/>
          </p:nvGrpSpPr>
          <p:grpSpPr>
            <a:xfrm>
              <a:off x="3109311" y="3905693"/>
              <a:ext cx="924020" cy="369332"/>
              <a:chOff x="1138064" y="2735705"/>
              <a:chExt cx="924020" cy="369332"/>
            </a:xfrm>
          </p:grpSpPr>
          <p:sp>
            <p:nvSpPr>
              <p:cNvPr id="135" name="TextBox 134">
                <a:extLst>
                  <a:ext uri="{FF2B5EF4-FFF2-40B4-BE49-F238E27FC236}">
                    <a16:creationId xmlns:a16="http://schemas.microsoft.com/office/drawing/2014/main" id="{23E4F8F7-9C06-B741-9C31-B230052A830D}"/>
                  </a:ext>
                </a:extLst>
              </p:cNvPr>
              <p:cNvSpPr txBox="1"/>
              <p:nvPr/>
            </p:nvSpPr>
            <p:spPr>
              <a:xfrm>
                <a:off x="1138064" y="2735705"/>
                <a:ext cx="924020" cy="369332"/>
              </a:xfrm>
              <a:prstGeom prst="rect">
                <a:avLst/>
              </a:prstGeom>
              <a:noFill/>
            </p:spPr>
            <p:txBody>
              <a:bodyPr wrap="square" rtlCol="0">
                <a:spAutoFit/>
              </a:bodyPr>
              <a:lstStyle/>
              <a:p>
                <a:r>
                  <a:rPr lang="en-US" dirty="0">
                    <a:latin typeface="Gill Sans Light" panose="020B0302020104020203" pitchFamily="34" charset="-79"/>
                    <a:cs typeface="Gill Sans Light" panose="020B0302020104020203" pitchFamily="34" charset="-79"/>
                  </a:rPr>
                  <a:t>Q</a:t>
                </a:r>
                <a:r>
                  <a:rPr lang="en-US" baseline="-25000" dirty="0">
                    <a:latin typeface="Gill Sans Light" panose="020B0302020104020203" pitchFamily="34" charset="-79"/>
                    <a:cs typeface="Gill Sans Light" panose="020B0302020104020203" pitchFamily="34" charset="-79"/>
                  </a:rPr>
                  <a:t>2</a:t>
                </a:r>
                <a:r>
                  <a:rPr lang="en-US" dirty="0">
                    <a:latin typeface="Gill Sans Light" panose="020B0302020104020203" pitchFamily="34" charset="-79"/>
                    <a:cs typeface="Gill Sans Light" panose="020B0302020104020203" pitchFamily="34" charset="-79"/>
                  </a:rPr>
                  <a:t>(   )</a:t>
                </a:r>
              </a:p>
            </p:txBody>
          </p:sp>
          <p:pic>
            <p:nvPicPr>
              <p:cNvPr id="136" name="Graphic 135" descr="Database with solid fill">
                <a:extLst>
                  <a:ext uri="{FF2B5EF4-FFF2-40B4-BE49-F238E27FC236}">
                    <a16:creationId xmlns:a16="http://schemas.microsoft.com/office/drawing/2014/main" id="{C6865C78-BDAD-FA44-A6D2-AC36B6791C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4027" y="2794399"/>
                <a:ext cx="230149" cy="272470"/>
              </a:xfrm>
              <a:prstGeom prst="rect">
                <a:avLst/>
              </a:prstGeom>
            </p:spPr>
          </p:pic>
        </p:grpSp>
      </p:grpSp>
      <p:grpSp>
        <p:nvGrpSpPr>
          <p:cNvPr id="126" name="Group 125">
            <a:extLst>
              <a:ext uri="{FF2B5EF4-FFF2-40B4-BE49-F238E27FC236}">
                <a16:creationId xmlns:a16="http://schemas.microsoft.com/office/drawing/2014/main" id="{F5FC4885-2B7D-EA4F-8603-2AB6044EF4EA}"/>
              </a:ext>
            </a:extLst>
          </p:cNvPr>
          <p:cNvGrpSpPr/>
          <p:nvPr/>
        </p:nvGrpSpPr>
        <p:grpSpPr>
          <a:xfrm>
            <a:off x="7127986" y="3345306"/>
            <a:ext cx="3012658" cy="2241714"/>
            <a:chOff x="7127986" y="3345306"/>
            <a:chExt cx="3012658" cy="2241714"/>
          </a:xfrm>
        </p:grpSpPr>
        <p:sp>
          <p:nvSpPr>
            <p:cNvPr id="129" name="TextBox 128">
              <a:extLst>
                <a:ext uri="{FF2B5EF4-FFF2-40B4-BE49-F238E27FC236}">
                  <a16:creationId xmlns:a16="http://schemas.microsoft.com/office/drawing/2014/main" id="{D23F658D-13B8-EE4D-AF64-381E5A443BC6}"/>
                </a:ext>
              </a:extLst>
            </p:cNvPr>
            <p:cNvSpPr txBox="1"/>
            <p:nvPr/>
          </p:nvSpPr>
          <p:spPr>
            <a:xfrm>
              <a:off x="7536949" y="4343137"/>
              <a:ext cx="924020" cy="369332"/>
            </a:xfrm>
            <a:prstGeom prst="rect">
              <a:avLst/>
            </a:prstGeom>
            <a:noFill/>
          </p:spPr>
          <p:txBody>
            <a:bodyPr wrap="square" rtlCol="0">
              <a:spAutoFit/>
            </a:bodyPr>
            <a:lstStyle/>
            <a:p>
              <a:r>
                <a:rPr lang="en-US" dirty="0">
                  <a:latin typeface="Gill Sans Light" panose="020B0302020104020203" pitchFamily="34" charset="-79"/>
                  <a:cs typeface="Gill Sans Light" panose="020B0302020104020203" pitchFamily="34" charset="-79"/>
                </a:rPr>
                <a:t>Q</a:t>
              </a:r>
              <a:r>
                <a:rPr lang="en-US" baseline="-25000" dirty="0">
                  <a:latin typeface="Gill Sans Light" panose="020B0302020104020203" pitchFamily="34" charset="-79"/>
                  <a:cs typeface="Gill Sans Light" panose="020B0302020104020203" pitchFamily="34" charset="-79"/>
                </a:rPr>
                <a:t>4</a:t>
              </a:r>
              <a:r>
                <a:rPr lang="en-US" dirty="0">
                  <a:latin typeface="Gill Sans Light" panose="020B0302020104020203" pitchFamily="34" charset="-79"/>
                  <a:cs typeface="Gill Sans Light" panose="020B0302020104020203" pitchFamily="34" charset="-79"/>
                </a:rPr>
                <a:t>(   )</a:t>
              </a:r>
            </a:p>
          </p:txBody>
        </p:sp>
        <p:pic>
          <p:nvPicPr>
            <p:cNvPr id="79" name="Graphic 78" descr="User outline">
              <a:extLst>
                <a:ext uri="{FF2B5EF4-FFF2-40B4-BE49-F238E27FC236}">
                  <a16:creationId xmlns:a16="http://schemas.microsoft.com/office/drawing/2014/main" id="{D07DD8BB-2D8D-9549-8BCE-FFC2DDED669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127986" y="4672620"/>
              <a:ext cx="914400" cy="914400"/>
            </a:xfrm>
            <a:prstGeom prst="rect">
              <a:avLst/>
            </a:prstGeom>
          </p:spPr>
        </p:pic>
        <p:pic>
          <p:nvPicPr>
            <p:cNvPr id="82" name="Graphic 81" descr="Female Profile outline">
              <a:extLst>
                <a:ext uri="{FF2B5EF4-FFF2-40B4-BE49-F238E27FC236}">
                  <a16:creationId xmlns:a16="http://schemas.microsoft.com/office/drawing/2014/main" id="{FC259606-CDB0-6440-B7A5-3609C1B8B29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222871" y="4510224"/>
              <a:ext cx="914400" cy="914400"/>
            </a:xfrm>
            <a:prstGeom prst="rect">
              <a:avLst/>
            </a:prstGeom>
          </p:spPr>
        </p:pic>
        <p:pic>
          <p:nvPicPr>
            <p:cNvPr id="83" name="Graphic 82" descr="User outline">
              <a:extLst>
                <a:ext uri="{FF2B5EF4-FFF2-40B4-BE49-F238E27FC236}">
                  <a16:creationId xmlns:a16="http://schemas.microsoft.com/office/drawing/2014/main" id="{07F03592-FCB2-D047-B9B2-61518D52562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26244" y="4018450"/>
              <a:ext cx="914400" cy="914400"/>
            </a:xfrm>
            <a:prstGeom prst="rect">
              <a:avLst/>
            </a:prstGeom>
          </p:spPr>
        </p:pic>
        <p:cxnSp>
          <p:nvCxnSpPr>
            <p:cNvPr id="92" name="Straight Arrow Connector 91">
              <a:extLst>
                <a:ext uri="{FF2B5EF4-FFF2-40B4-BE49-F238E27FC236}">
                  <a16:creationId xmlns:a16="http://schemas.microsoft.com/office/drawing/2014/main" id="{1B7242A6-67B9-004A-BD67-0597A3504776}"/>
                </a:ext>
              </a:extLst>
            </p:cNvPr>
            <p:cNvCxnSpPr>
              <a:cxnSpLocks/>
              <a:stCxn id="79" idx="0"/>
            </p:cNvCxnSpPr>
            <p:nvPr/>
          </p:nvCxnSpPr>
          <p:spPr>
            <a:xfrm flipH="1" flipV="1">
              <a:off x="7517664" y="3496034"/>
              <a:ext cx="67522" cy="1176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368CDDA-7B58-6548-9FCF-1AB3C80F7C2F}"/>
                </a:ext>
              </a:extLst>
            </p:cNvPr>
            <p:cNvCxnSpPr>
              <a:cxnSpLocks/>
              <a:stCxn id="82" idx="0"/>
            </p:cNvCxnSpPr>
            <p:nvPr/>
          </p:nvCxnSpPr>
          <p:spPr>
            <a:xfrm flipH="1" flipV="1">
              <a:off x="7891984" y="3429000"/>
              <a:ext cx="788087" cy="10812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D3D21E2-563D-BE41-826B-0101573B5217}"/>
                </a:ext>
              </a:extLst>
            </p:cNvPr>
            <p:cNvCxnSpPr>
              <a:cxnSpLocks/>
            </p:cNvCxnSpPr>
            <p:nvPr/>
          </p:nvCxnSpPr>
          <p:spPr>
            <a:xfrm flipH="1" flipV="1">
              <a:off x="8209989" y="3345306"/>
              <a:ext cx="1294509" cy="7289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6" name="Graphic 105" descr="Database outline">
              <a:extLst>
                <a:ext uri="{FF2B5EF4-FFF2-40B4-BE49-F238E27FC236}">
                  <a16:creationId xmlns:a16="http://schemas.microsoft.com/office/drawing/2014/main" id="{1F094604-AF77-8342-B85C-9042AD4DEF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33877" y="4415304"/>
              <a:ext cx="252242" cy="252242"/>
            </a:xfrm>
            <a:prstGeom prst="rect">
              <a:avLst/>
            </a:prstGeom>
          </p:spPr>
        </p:pic>
        <p:sp>
          <p:nvSpPr>
            <p:cNvPr id="137" name="TextBox 136">
              <a:extLst>
                <a:ext uri="{FF2B5EF4-FFF2-40B4-BE49-F238E27FC236}">
                  <a16:creationId xmlns:a16="http://schemas.microsoft.com/office/drawing/2014/main" id="{9AB916C5-D5A6-4543-82B0-EB7156501109}"/>
                </a:ext>
              </a:extLst>
            </p:cNvPr>
            <p:cNvSpPr txBox="1"/>
            <p:nvPr/>
          </p:nvSpPr>
          <p:spPr>
            <a:xfrm>
              <a:off x="8378896" y="3955888"/>
              <a:ext cx="924020" cy="369332"/>
            </a:xfrm>
            <a:prstGeom prst="rect">
              <a:avLst/>
            </a:prstGeom>
            <a:noFill/>
          </p:spPr>
          <p:txBody>
            <a:bodyPr wrap="square" rtlCol="0">
              <a:spAutoFit/>
            </a:bodyPr>
            <a:lstStyle/>
            <a:p>
              <a:r>
                <a:rPr lang="en-US" dirty="0">
                  <a:latin typeface="Gill Sans Light" panose="020B0302020104020203" pitchFamily="34" charset="-79"/>
                  <a:cs typeface="Gill Sans Light" panose="020B0302020104020203" pitchFamily="34" charset="-79"/>
                </a:rPr>
                <a:t>Q</a:t>
              </a:r>
              <a:r>
                <a:rPr lang="en-US" baseline="-25000" dirty="0">
                  <a:latin typeface="Gill Sans Light" panose="020B0302020104020203" pitchFamily="34" charset="-79"/>
                  <a:cs typeface="Gill Sans Light" panose="020B0302020104020203" pitchFamily="34" charset="-79"/>
                </a:rPr>
                <a:t>5</a:t>
              </a:r>
              <a:r>
                <a:rPr lang="en-US" dirty="0">
                  <a:latin typeface="Gill Sans Light" panose="020B0302020104020203" pitchFamily="34" charset="-79"/>
                  <a:cs typeface="Gill Sans Light" panose="020B0302020104020203" pitchFamily="34" charset="-79"/>
                </a:rPr>
                <a:t>(   )</a:t>
              </a:r>
            </a:p>
          </p:txBody>
        </p:sp>
        <p:pic>
          <p:nvPicPr>
            <p:cNvPr id="138" name="Graphic 137" descr="Database outline">
              <a:extLst>
                <a:ext uri="{FF2B5EF4-FFF2-40B4-BE49-F238E27FC236}">
                  <a16:creationId xmlns:a16="http://schemas.microsoft.com/office/drawing/2014/main" id="{5F659DBE-687B-B747-BBD1-9BAADE03CD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75824" y="4028055"/>
              <a:ext cx="252242" cy="252242"/>
            </a:xfrm>
            <a:prstGeom prst="rect">
              <a:avLst/>
            </a:prstGeom>
          </p:spPr>
        </p:pic>
        <p:sp>
          <p:nvSpPr>
            <p:cNvPr id="139" name="TextBox 138">
              <a:extLst>
                <a:ext uri="{FF2B5EF4-FFF2-40B4-BE49-F238E27FC236}">
                  <a16:creationId xmlns:a16="http://schemas.microsoft.com/office/drawing/2014/main" id="{BCF53BE4-128E-7F46-BFD5-4A07B1E76292}"/>
                </a:ext>
              </a:extLst>
            </p:cNvPr>
            <p:cNvSpPr txBox="1"/>
            <p:nvPr/>
          </p:nvSpPr>
          <p:spPr>
            <a:xfrm>
              <a:off x="8771146" y="3388762"/>
              <a:ext cx="924020" cy="369332"/>
            </a:xfrm>
            <a:prstGeom prst="rect">
              <a:avLst/>
            </a:prstGeom>
            <a:noFill/>
          </p:spPr>
          <p:txBody>
            <a:bodyPr wrap="square" rtlCol="0">
              <a:spAutoFit/>
            </a:bodyPr>
            <a:lstStyle/>
            <a:p>
              <a:r>
                <a:rPr lang="en-US" dirty="0">
                  <a:latin typeface="Gill Sans Light" panose="020B0302020104020203" pitchFamily="34" charset="-79"/>
                  <a:cs typeface="Gill Sans Light" panose="020B0302020104020203" pitchFamily="34" charset="-79"/>
                </a:rPr>
                <a:t>Q</a:t>
              </a:r>
              <a:r>
                <a:rPr lang="en-US" baseline="-25000" dirty="0">
                  <a:latin typeface="Gill Sans Light" panose="020B0302020104020203" pitchFamily="34" charset="-79"/>
                  <a:cs typeface="Gill Sans Light" panose="020B0302020104020203" pitchFamily="34" charset="-79"/>
                </a:rPr>
                <a:t>6</a:t>
              </a:r>
              <a:r>
                <a:rPr lang="en-US" dirty="0">
                  <a:latin typeface="Gill Sans Light" panose="020B0302020104020203" pitchFamily="34" charset="-79"/>
                  <a:cs typeface="Gill Sans Light" panose="020B0302020104020203" pitchFamily="34" charset="-79"/>
                </a:rPr>
                <a:t>(   )</a:t>
              </a:r>
            </a:p>
          </p:txBody>
        </p:sp>
        <p:pic>
          <p:nvPicPr>
            <p:cNvPr id="140" name="Graphic 139" descr="Database outline">
              <a:extLst>
                <a:ext uri="{FF2B5EF4-FFF2-40B4-BE49-F238E27FC236}">
                  <a16:creationId xmlns:a16="http://schemas.microsoft.com/office/drawing/2014/main" id="{7E57DFEC-ABC3-1143-8A0A-752B64A89C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68074" y="3460929"/>
              <a:ext cx="252242" cy="252242"/>
            </a:xfrm>
            <a:prstGeom prst="rect">
              <a:avLst/>
            </a:prstGeom>
          </p:spPr>
        </p:pic>
      </p:grpSp>
    </p:spTree>
    <p:custDataLst>
      <p:tags r:id="rId1"/>
    </p:custDataLst>
    <p:extLst>
      <p:ext uri="{BB962C8B-B14F-4D97-AF65-F5344CB8AC3E}">
        <p14:creationId xmlns:p14="http://schemas.microsoft.com/office/powerpoint/2010/main" val="328005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09" grpId="0" animBg="1"/>
      <p:bldP spid="1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962525" y="977028"/>
            <a:ext cx="10720137" cy="5038009"/>
          </a:xfrm>
        </p:spPr>
        <p:txBody>
          <a:bodyPr>
            <a:normAutofit/>
          </a:bodyPr>
          <a:lstStyle/>
          <a:p>
            <a:pPr algn="l">
              <a:lnSpc>
                <a:spcPct val="100000"/>
              </a:lnSpc>
            </a:pPr>
            <a:r>
              <a:rPr lang="en-US" dirty="0">
                <a:latin typeface="Gill Sans Light" panose="020B0302020104020203" pitchFamily="34" charset="-79"/>
                <a:ea typeface="Gill Sans Light" charset="0"/>
                <a:cs typeface="Gill Sans Light" panose="020B0302020104020203" pitchFamily="34" charset="-79"/>
              </a:rPr>
              <a:t>Ubiquitous optimization technique: </a:t>
            </a:r>
            <a:r>
              <a:rPr lang="en-US" b="1" dirty="0">
                <a:solidFill>
                  <a:srgbClr val="C00000"/>
                </a:solidFill>
                <a:latin typeface="Gill Sans Light" panose="020B0302020104020203" pitchFamily="34" charset="-79"/>
                <a:ea typeface="Gill Sans Light" charset="0"/>
                <a:cs typeface="Gill Sans Light" panose="020B0302020104020203" pitchFamily="34" charset="-79"/>
              </a:rPr>
              <a:t>Materialization</a:t>
            </a:r>
          </a:p>
          <a:p>
            <a:pPr marL="800100" lvl="1" indent="-342900" algn="l">
              <a:lnSpc>
                <a:spcPct val="150000"/>
              </a:lnSpc>
              <a:buFont typeface="Arial" panose="020B0604020202020204" pitchFamily="34" charset="0"/>
              <a:buChar char="•"/>
            </a:pPr>
            <a:r>
              <a:rPr lang="en-US" dirty="0">
                <a:latin typeface="Gill Sans Light" panose="020B0302020104020203" pitchFamily="34" charset="-79"/>
                <a:ea typeface="Gill Sans Light" charset="0"/>
                <a:cs typeface="Gill Sans Light" panose="020B0302020104020203" pitchFamily="34" charset="-79"/>
              </a:rPr>
              <a:t>Intermediate query results/indexes for downstream tasks</a:t>
            </a:r>
          </a:p>
          <a:p>
            <a:pPr marL="800100" lvl="1" indent="-342900" algn="l">
              <a:lnSpc>
                <a:spcPct val="150000"/>
              </a:lnSpc>
              <a:buFont typeface="Arial" panose="020B0604020202020204" pitchFamily="34" charset="0"/>
              <a:buChar char="•"/>
            </a:pPr>
            <a:r>
              <a:rPr lang="en-US" dirty="0">
                <a:latin typeface="Gill Sans Light" panose="020B0302020104020203" pitchFamily="34" charset="-79"/>
                <a:ea typeface="Gill Sans Light" charset="0"/>
                <a:cs typeface="Gill Sans Light" panose="020B0302020104020203" pitchFamily="34" charset="-79"/>
              </a:rPr>
              <a:t>Subexpressions and views for re-use by the query engine</a:t>
            </a:r>
          </a:p>
          <a:p>
            <a:pPr marL="800100" lvl="1" indent="-342900" algn="l">
              <a:lnSpc>
                <a:spcPct val="150000"/>
              </a:lnSpc>
              <a:buFont typeface="Arial" panose="020B0604020202020204" pitchFamily="34" charset="0"/>
              <a:buChar char="•"/>
            </a:pPr>
            <a:endParaRPr lang="en-US" dirty="0">
              <a:latin typeface="Gill Sans Light" panose="020B0302020104020203" pitchFamily="34" charset="-79"/>
              <a:ea typeface="Gill Sans Light" charset="0"/>
              <a:cs typeface="Gill Sans Light" panose="020B0302020104020203" pitchFamily="34" charset="-79"/>
            </a:endParaRPr>
          </a:p>
          <a:p>
            <a:pPr marL="800100" lvl="1" indent="-342900" algn="l">
              <a:lnSpc>
                <a:spcPct val="100000"/>
              </a:lnSpc>
              <a:buFont typeface="Arial" panose="020B0604020202020204" pitchFamily="34" charset="0"/>
              <a:buChar char="•"/>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marL="342900" indent="-342900" algn="l">
              <a:lnSpc>
                <a:spcPct val="150000"/>
              </a:lnSpc>
              <a:buFont typeface="Arial" charset="0"/>
              <a:buChar char="•"/>
            </a:pPr>
            <a:endParaRPr lang="en-US" dirty="0">
              <a:latin typeface="Gill Sans MT" panose="020B0502020104020203" pitchFamily="34" charset="0"/>
              <a:ea typeface="Gill Sans Light" charset="0"/>
              <a:cs typeface="Gill Sans Light" charset="0"/>
            </a:endParaRPr>
          </a:p>
        </p:txBody>
      </p:sp>
      <p:sp>
        <p:nvSpPr>
          <p:cNvPr id="22" name="Arc 21">
            <a:extLst>
              <a:ext uri="{FF2B5EF4-FFF2-40B4-BE49-F238E27FC236}">
                <a16:creationId xmlns:a16="http://schemas.microsoft.com/office/drawing/2014/main" id="{AC065ACD-2B41-CB45-989E-EEFC3661DDBC}"/>
              </a:ext>
            </a:extLst>
          </p:cNvPr>
          <p:cNvSpPr/>
          <p:nvPr/>
        </p:nvSpPr>
        <p:spPr>
          <a:xfrm rot="10608136">
            <a:off x="4381192" y="2063884"/>
            <a:ext cx="4114800" cy="2800452"/>
          </a:xfrm>
          <a:prstGeom prst="arc">
            <a:avLst>
              <a:gd name="adj1" fmla="val 16700329"/>
              <a:gd name="adj2" fmla="val 19834"/>
            </a:avLst>
          </a:prstGeom>
          <a:ln>
            <a:solidFill>
              <a:srgbClr val="C0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nvGrpSpPr>
          <p:cNvPr id="32" name="Group 31">
            <a:extLst>
              <a:ext uri="{FF2B5EF4-FFF2-40B4-BE49-F238E27FC236}">
                <a16:creationId xmlns:a16="http://schemas.microsoft.com/office/drawing/2014/main" id="{486319BE-0FAE-6540-AAE1-90B0D0C638CD}"/>
              </a:ext>
            </a:extLst>
          </p:cNvPr>
          <p:cNvGrpSpPr/>
          <p:nvPr/>
        </p:nvGrpSpPr>
        <p:grpSpPr>
          <a:xfrm>
            <a:off x="4328294" y="4650921"/>
            <a:ext cx="1329740" cy="574271"/>
            <a:chOff x="4328294" y="4650921"/>
            <a:chExt cx="1329740" cy="574271"/>
          </a:xfrm>
        </p:grpSpPr>
        <p:sp>
          <p:nvSpPr>
            <p:cNvPr id="28" name="Oval 27">
              <a:extLst>
                <a:ext uri="{FF2B5EF4-FFF2-40B4-BE49-F238E27FC236}">
                  <a16:creationId xmlns:a16="http://schemas.microsoft.com/office/drawing/2014/main" id="{E52A5F51-9BE8-1242-8E63-A9768C262941}"/>
                </a:ext>
              </a:extLst>
            </p:cNvPr>
            <p:cNvSpPr/>
            <p:nvPr/>
          </p:nvSpPr>
          <p:spPr>
            <a:xfrm>
              <a:off x="5381740" y="4650921"/>
              <a:ext cx="100208" cy="1418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0A8262D-B1B9-2147-A7B1-AA67451F3943}"/>
                </a:ext>
              </a:extLst>
            </p:cNvPr>
            <p:cNvSpPr txBox="1"/>
            <p:nvPr/>
          </p:nvSpPr>
          <p:spPr>
            <a:xfrm>
              <a:off x="4328294" y="4701972"/>
              <a:ext cx="1329740" cy="523220"/>
            </a:xfrm>
            <a:prstGeom prst="rect">
              <a:avLst/>
            </a:prstGeom>
            <a:noFill/>
          </p:spPr>
          <p:txBody>
            <a:bodyPr wrap="square" rtlCol="0">
              <a:spAutoFit/>
            </a:bodyPr>
            <a:lstStyle/>
            <a:p>
              <a:r>
                <a:rPr lang="en-US" sz="1400" dirty="0">
                  <a:latin typeface="Gill Sans MT" panose="020B0502020104020203" pitchFamily="34" charset="77"/>
                </a:rPr>
                <a:t>materialize </a:t>
              </a:r>
            </a:p>
            <a:p>
              <a:r>
                <a:rPr lang="en-US" sz="1400" dirty="0">
                  <a:latin typeface="Gill Sans MT" panose="020B0502020104020203" pitchFamily="34" charset="77"/>
                </a:rPr>
                <a:t>subexpressions</a:t>
              </a:r>
            </a:p>
          </p:txBody>
        </p:sp>
      </p:grpSp>
      <p:sp>
        <p:nvSpPr>
          <p:cNvPr id="6" name="Rectangle 5"/>
          <p:cNvSpPr/>
          <p:nvPr/>
        </p:nvSpPr>
        <p:spPr>
          <a:xfrm>
            <a:off x="0" y="-16933"/>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0893430" y="-114792"/>
            <a:ext cx="1688258" cy="1012955"/>
          </a:xfrm>
          <a:prstGeom prst="rect">
            <a:avLst/>
          </a:prstGeom>
        </p:spPr>
      </p:pic>
      <p:sp>
        <p:nvSpPr>
          <p:cNvPr id="5" name="TextBox 4"/>
          <p:cNvSpPr txBox="1"/>
          <p:nvPr/>
        </p:nvSpPr>
        <p:spPr>
          <a:xfrm>
            <a:off x="389688" y="124220"/>
            <a:ext cx="5361405"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INTRODUCTION</a:t>
            </a:r>
          </a:p>
        </p:txBody>
      </p:sp>
      <p:grpSp>
        <p:nvGrpSpPr>
          <p:cNvPr id="31" name="Group 30">
            <a:extLst>
              <a:ext uri="{FF2B5EF4-FFF2-40B4-BE49-F238E27FC236}">
                <a16:creationId xmlns:a16="http://schemas.microsoft.com/office/drawing/2014/main" id="{3B98B8D4-9F25-6D40-AB24-D17CAA7BFA4B}"/>
              </a:ext>
            </a:extLst>
          </p:cNvPr>
          <p:cNvGrpSpPr/>
          <p:nvPr/>
        </p:nvGrpSpPr>
        <p:grpSpPr>
          <a:xfrm>
            <a:off x="3116723" y="2863121"/>
            <a:ext cx="5472641" cy="2910191"/>
            <a:chOff x="3116723" y="2863121"/>
            <a:chExt cx="5472641" cy="2910191"/>
          </a:xfrm>
        </p:grpSpPr>
        <p:cxnSp>
          <p:nvCxnSpPr>
            <p:cNvPr id="8" name="Straight Arrow Connector 7">
              <a:extLst>
                <a:ext uri="{FF2B5EF4-FFF2-40B4-BE49-F238E27FC236}">
                  <a16:creationId xmlns:a16="http://schemas.microsoft.com/office/drawing/2014/main" id="{E8CA9CD6-0D6C-0247-B4FF-C63B32EA723D}"/>
                </a:ext>
              </a:extLst>
            </p:cNvPr>
            <p:cNvCxnSpPr/>
            <p:nvPr/>
          </p:nvCxnSpPr>
          <p:spPr>
            <a:xfrm flipV="1">
              <a:off x="4039858" y="2863121"/>
              <a:ext cx="0" cy="24708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BCBB351E-5A73-CB4C-AF2E-B4177F568BC4}"/>
                </a:ext>
              </a:extLst>
            </p:cNvPr>
            <p:cNvGrpSpPr/>
            <p:nvPr/>
          </p:nvGrpSpPr>
          <p:grpSpPr>
            <a:xfrm>
              <a:off x="3116723" y="3888983"/>
              <a:ext cx="5472641" cy="1884329"/>
              <a:chOff x="3116723" y="3888983"/>
              <a:chExt cx="5472641" cy="1884329"/>
            </a:xfrm>
          </p:grpSpPr>
          <p:cxnSp>
            <p:nvCxnSpPr>
              <p:cNvPr id="9" name="Straight Arrow Connector 8">
                <a:extLst>
                  <a:ext uri="{FF2B5EF4-FFF2-40B4-BE49-F238E27FC236}">
                    <a16:creationId xmlns:a16="http://schemas.microsoft.com/office/drawing/2014/main" id="{7C4AF2F2-83E4-D24D-A691-6AAEBBFEA95D}"/>
                  </a:ext>
                </a:extLst>
              </p:cNvPr>
              <p:cNvCxnSpPr>
                <a:cxnSpLocks/>
              </p:cNvCxnSpPr>
              <p:nvPr/>
            </p:nvCxnSpPr>
            <p:spPr>
              <a:xfrm>
                <a:off x="4039858" y="5333951"/>
                <a:ext cx="45495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1C0EE4F-C76E-5B4A-A5EB-65F5935A5751}"/>
                  </a:ext>
                </a:extLst>
              </p:cNvPr>
              <p:cNvSpPr txBox="1"/>
              <p:nvPr/>
            </p:nvSpPr>
            <p:spPr>
              <a:xfrm>
                <a:off x="5402064" y="5465535"/>
                <a:ext cx="2885319" cy="307777"/>
              </a:xfrm>
              <a:prstGeom prst="rect">
                <a:avLst/>
              </a:prstGeom>
              <a:noFill/>
            </p:spPr>
            <p:txBody>
              <a:bodyPr wrap="square" rtlCol="0">
                <a:spAutoFit/>
              </a:bodyPr>
              <a:lstStyle/>
              <a:p>
                <a:r>
                  <a:rPr lang="en-US" sz="1400" dirty="0">
                    <a:solidFill>
                      <a:srgbClr val="0378A8"/>
                    </a:solidFill>
                    <a:latin typeface="Gill Sans Light" panose="020B0302020104020203" pitchFamily="34" charset="-79"/>
                    <a:cs typeface="Gill Sans Light" panose="020B0302020104020203" pitchFamily="34" charset="-79"/>
                  </a:rPr>
                  <a:t>preprocessing cost (time and space)</a:t>
                </a:r>
              </a:p>
            </p:txBody>
          </p:sp>
          <p:sp>
            <p:nvSpPr>
              <p:cNvPr id="11" name="TextBox 10">
                <a:extLst>
                  <a:ext uri="{FF2B5EF4-FFF2-40B4-BE49-F238E27FC236}">
                    <a16:creationId xmlns:a16="http://schemas.microsoft.com/office/drawing/2014/main" id="{6048DA0E-2ECA-9045-853A-FC577CFDF047}"/>
                  </a:ext>
                </a:extLst>
              </p:cNvPr>
              <p:cNvSpPr txBox="1"/>
              <p:nvPr/>
            </p:nvSpPr>
            <p:spPr>
              <a:xfrm>
                <a:off x="3116723" y="3888983"/>
                <a:ext cx="1209586" cy="307777"/>
              </a:xfrm>
              <a:prstGeom prst="rect">
                <a:avLst/>
              </a:prstGeom>
              <a:noFill/>
            </p:spPr>
            <p:txBody>
              <a:bodyPr wrap="square" rtlCol="0">
                <a:spAutoFit/>
              </a:bodyPr>
              <a:lstStyle/>
              <a:p>
                <a:r>
                  <a:rPr lang="en-US" sz="1400" dirty="0">
                    <a:solidFill>
                      <a:srgbClr val="0378A8"/>
                    </a:solidFill>
                    <a:latin typeface="Gill Sans Light" panose="020B0302020104020203" pitchFamily="34" charset="-79"/>
                    <a:cs typeface="Gill Sans Light" panose="020B0302020104020203" pitchFamily="34" charset="-79"/>
                  </a:rPr>
                  <a:t>query time</a:t>
                </a:r>
              </a:p>
            </p:txBody>
          </p:sp>
        </p:grpSp>
      </p:grpSp>
      <p:grpSp>
        <p:nvGrpSpPr>
          <p:cNvPr id="13" name="Group 12">
            <a:extLst>
              <a:ext uri="{FF2B5EF4-FFF2-40B4-BE49-F238E27FC236}">
                <a16:creationId xmlns:a16="http://schemas.microsoft.com/office/drawing/2014/main" id="{3B590D16-9528-1E48-A99F-DFEECD0AEBC9}"/>
              </a:ext>
            </a:extLst>
          </p:cNvPr>
          <p:cNvGrpSpPr/>
          <p:nvPr/>
        </p:nvGrpSpPr>
        <p:grpSpPr>
          <a:xfrm>
            <a:off x="4175890" y="3160085"/>
            <a:ext cx="2041742" cy="442473"/>
            <a:chOff x="4070960" y="1855944"/>
            <a:chExt cx="2041742" cy="442473"/>
          </a:xfrm>
        </p:grpSpPr>
        <p:sp>
          <p:nvSpPr>
            <p:cNvPr id="14" name="Oval 13">
              <a:extLst>
                <a:ext uri="{FF2B5EF4-FFF2-40B4-BE49-F238E27FC236}">
                  <a16:creationId xmlns:a16="http://schemas.microsoft.com/office/drawing/2014/main" id="{10DCDB6D-DE25-EF40-9A20-F04DFD9EDAAC}"/>
                </a:ext>
              </a:extLst>
            </p:cNvPr>
            <p:cNvSpPr/>
            <p:nvPr/>
          </p:nvSpPr>
          <p:spPr>
            <a:xfrm>
              <a:off x="4223364" y="2156568"/>
              <a:ext cx="100208" cy="1418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B523C26-6F22-BE41-979C-63C4E018F573}"/>
                </a:ext>
              </a:extLst>
            </p:cNvPr>
            <p:cNvSpPr txBox="1"/>
            <p:nvPr/>
          </p:nvSpPr>
          <p:spPr>
            <a:xfrm>
              <a:off x="4070960" y="1855944"/>
              <a:ext cx="2041742" cy="307777"/>
            </a:xfrm>
            <a:prstGeom prst="rect">
              <a:avLst/>
            </a:prstGeom>
            <a:noFill/>
          </p:spPr>
          <p:txBody>
            <a:bodyPr wrap="square" rtlCol="0">
              <a:spAutoFit/>
            </a:bodyPr>
            <a:lstStyle/>
            <a:p>
              <a:r>
                <a:rPr lang="en-US" sz="1400" dirty="0">
                  <a:latin typeface="Gill Sans MT" panose="020B0502020104020203" pitchFamily="34" charset="77"/>
                </a:rPr>
                <a:t>lazy evaluation</a:t>
              </a:r>
            </a:p>
          </p:txBody>
        </p:sp>
      </p:grpSp>
      <p:grpSp>
        <p:nvGrpSpPr>
          <p:cNvPr id="16" name="Group 15">
            <a:extLst>
              <a:ext uri="{FF2B5EF4-FFF2-40B4-BE49-F238E27FC236}">
                <a16:creationId xmlns:a16="http://schemas.microsoft.com/office/drawing/2014/main" id="{556F5C84-912E-8149-BE1A-4492210D80F3}"/>
              </a:ext>
            </a:extLst>
          </p:cNvPr>
          <p:cNvGrpSpPr/>
          <p:nvPr/>
        </p:nvGrpSpPr>
        <p:grpSpPr>
          <a:xfrm>
            <a:off x="5698552" y="4557281"/>
            <a:ext cx="1200413" cy="413245"/>
            <a:chOff x="5563642" y="3148210"/>
            <a:chExt cx="1200413" cy="413245"/>
          </a:xfrm>
        </p:grpSpPr>
        <p:sp>
          <p:nvSpPr>
            <p:cNvPr id="17" name="Oval 16">
              <a:extLst>
                <a:ext uri="{FF2B5EF4-FFF2-40B4-BE49-F238E27FC236}">
                  <a16:creationId xmlns:a16="http://schemas.microsoft.com/office/drawing/2014/main" id="{D69F4A8D-4E5A-0349-8A84-BF5C1E67C391}"/>
                </a:ext>
              </a:extLst>
            </p:cNvPr>
            <p:cNvSpPr/>
            <p:nvPr/>
          </p:nvSpPr>
          <p:spPr>
            <a:xfrm>
              <a:off x="6150280" y="3419606"/>
              <a:ext cx="100208" cy="1418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D6EB56E-B543-554B-8875-BEE00E813F34}"/>
                </a:ext>
              </a:extLst>
            </p:cNvPr>
            <p:cNvSpPr txBox="1"/>
            <p:nvPr/>
          </p:nvSpPr>
          <p:spPr>
            <a:xfrm>
              <a:off x="5563642" y="3148210"/>
              <a:ext cx="1200413" cy="307777"/>
            </a:xfrm>
            <a:prstGeom prst="rect">
              <a:avLst/>
            </a:prstGeom>
            <a:noFill/>
          </p:spPr>
          <p:txBody>
            <a:bodyPr wrap="square" rtlCol="0">
              <a:spAutoFit/>
            </a:bodyPr>
            <a:lstStyle/>
            <a:p>
              <a:r>
                <a:rPr lang="en-US" sz="1400" dirty="0">
                  <a:latin typeface="Gill Sans MT" panose="020B0502020104020203" pitchFamily="34" charset="77"/>
                </a:rPr>
                <a:t>factorization</a:t>
              </a:r>
            </a:p>
          </p:txBody>
        </p:sp>
      </p:grpSp>
      <p:grpSp>
        <p:nvGrpSpPr>
          <p:cNvPr id="19" name="Group 18">
            <a:extLst>
              <a:ext uri="{FF2B5EF4-FFF2-40B4-BE49-F238E27FC236}">
                <a16:creationId xmlns:a16="http://schemas.microsoft.com/office/drawing/2014/main" id="{759252D7-31AC-6A44-B4AC-1C6B7461F1B6}"/>
              </a:ext>
            </a:extLst>
          </p:cNvPr>
          <p:cNvGrpSpPr/>
          <p:nvPr/>
        </p:nvGrpSpPr>
        <p:grpSpPr>
          <a:xfrm>
            <a:off x="6965766" y="4559369"/>
            <a:ext cx="1743712" cy="425771"/>
            <a:chOff x="6830856" y="3150298"/>
            <a:chExt cx="1743712" cy="425771"/>
          </a:xfrm>
        </p:grpSpPr>
        <p:sp>
          <p:nvSpPr>
            <p:cNvPr id="20" name="TextBox 19">
              <a:extLst>
                <a:ext uri="{FF2B5EF4-FFF2-40B4-BE49-F238E27FC236}">
                  <a16:creationId xmlns:a16="http://schemas.microsoft.com/office/drawing/2014/main" id="{8CCAB6C8-35F4-2945-B51B-CF75D545996E}"/>
                </a:ext>
              </a:extLst>
            </p:cNvPr>
            <p:cNvSpPr txBox="1"/>
            <p:nvPr/>
          </p:nvSpPr>
          <p:spPr>
            <a:xfrm>
              <a:off x="6830856" y="3150298"/>
              <a:ext cx="1743712" cy="307777"/>
            </a:xfrm>
            <a:prstGeom prst="rect">
              <a:avLst/>
            </a:prstGeom>
            <a:noFill/>
          </p:spPr>
          <p:txBody>
            <a:bodyPr wrap="square" rtlCol="0">
              <a:spAutoFit/>
            </a:bodyPr>
            <a:lstStyle/>
            <a:p>
              <a:r>
                <a:rPr lang="en-US" sz="1400" dirty="0">
                  <a:latin typeface="Gill Sans MT" panose="020B0502020104020203" pitchFamily="34" charset="77"/>
                </a:rPr>
                <a:t>eager materialization</a:t>
              </a:r>
            </a:p>
          </p:txBody>
        </p:sp>
        <p:sp>
          <p:nvSpPr>
            <p:cNvPr id="21" name="Oval 20">
              <a:extLst>
                <a:ext uri="{FF2B5EF4-FFF2-40B4-BE49-F238E27FC236}">
                  <a16:creationId xmlns:a16="http://schemas.microsoft.com/office/drawing/2014/main" id="{28E27A4D-CB63-4545-A11D-67F4F79A7BDC}"/>
                </a:ext>
              </a:extLst>
            </p:cNvPr>
            <p:cNvSpPr/>
            <p:nvPr/>
          </p:nvSpPr>
          <p:spPr>
            <a:xfrm>
              <a:off x="7567806" y="3434220"/>
              <a:ext cx="100208" cy="1418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E19555C6-15CA-2F46-B95C-17BF27745526}"/>
              </a:ext>
            </a:extLst>
          </p:cNvPr>
          <p:cNvSpPr txBox="1"/>
          <p:nvPr/>
        </p:nvSpPr>
        <p:spPr>
          <a:xfrm>
            <a:off x="5753121" y="2907101"/>
            <a:ext cx="3495810" cy="369332"/>
          </a:xfrm>
          <a:prstGeom prst="rect">
            <a:avLst/>
          </a:prstGeom>
          <a:noFill/>
        </p:spPr>
        <p:txBody>
          <a:bodyPr wrap="square" rtlCol="0">
            <a:spAutoFit/>
          </a:bodyPr>
          <a:lstStyle/>
          <a:p>
            <a:r>
              <a:rPr lang="en-US" b="1" dirty="0">
                <a:solidFill>
                  <a:srgbClr val="C00000"/>
                </a:solidFill>
                <a:latin typeface="GILL SANS LIGHT" panose="020B0302020104020203" pitchFamily="34" charset="-79"/>
                <a:cs typeface="GILL SANS LIGHT" panose="020B0302020104020203" pitchFamily="34" charset="-79"/>
              </a:rPr>
              <a:t>Can we achieve a smooth tradeoff?</a:t>
            </a:r>
          </a:p>
        </p:txBody>
      </p:sp>
      <p:cxnSp>
        <p:nvCxnSpPr>
          <p:cNvPr id="24" name="Curved Connector 23">
            <a:extLst>
              <a:ext uri="{FF2B5EF4-FFF2-40B4-BE49-F238E27FC236}">
                <a16:creationId xmlns:a16="http://schemas.microsoft.com/office/drawing/2014/main" id="{808B52DC-F7FB-0E47-A891-0C9B87C6C3E2}"/>
              </a:ext>
            </a:extLst>
          </p:cNvPr>
          <p:cNvCxnSpPr>
            <a:cxnSpLocks/>
            <a:endCxn id="23" idx="2"/>
          </p:cNvCxnSpPr>
          <p:nvPr/>
        </p:nvCxnSpPr>
        <p:spPr>
          <a:xfrm flipV="1">
            <a:off x="5138758" y="3276433"/>
            <a:ext cx="2362268" cy="1194056"/>
          </a:xfrm>
          <a:prstGeom prst="curvedConnector2">
            <a:avLst/>
          </a:prstGeom>
          <a:ln w="6350">
            <a:solidFill>
              <a:srgbClr val="C00000"/>
            </a:solidFill>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9064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933"/>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0893430" y="-114792"/>
            <a:ext cx="1688258" cy="1012955"/>
          </a:xfrm>
          <a:prstGeom prst="rect">
            <a:avLst/>
          </a:prstGeom>
        </p:spPr>
      </p:pic>
      <p:sp>
        <p:nvSpPr>
          <p:cNvPr id="5" name="TextBox 4"/>
          <p:cNvSpPr txBox="1"/>
          <p:nvPr/>
        </p:nvSpPr>
        <p:spPr>
          <a:xfrm>
            <a:off x="389688" y="124220"/>
            <a:ext cx="5361405"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INTRODUCTION</a:t>
            </a:r>
          </a:p>
        </p:txBody>
      </p:sp>
      <p:sp>
        <p:nvSpPr>
          <p:cNvPr id="12" name="Subtitle 11"/>
          <p:cNvSpPr>
            <a:spLocks noGrp="1"/>
          </p:cNvSpPr>
          <p:nvPr>
            <p:ph type="subTitle" idx="1"/>
          </p:nvPr>
        </p:nvSpPr>
        <p:spPr>
          <a:xfrm>
            <a:off x="962525" y="977028"/>
            <a:ext cx="10720137" cy="5038009"/>
          </a:xfrm>
        </p:spPr>
        <p:txBody>
          <a:bodyPr>
            <a:normAutofit/>
          </a:bodyPr>
          <a:lstStyle/>
          <a:p>
            <a:pPr lvl="1"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algn="l">
              <a:lnSpc>
                <a:spcPct val="100000"/>
              </a:lnSpc>
            </a:pPr>
            <a:endParaRPr lang="en-US" dirty="0">
              <a:latin typeface="Gill Sans Light" panose="020B0302020104020203" pitchFamily="34" charset="-79"/>
              <a:ea typeface="Gill Sans Light" charset="0"/>
              <a:cs typeface="Gill Sans Light" panose="020B0302020104020203" pitchFamily="34" charset="-79"/>
            </a:endParaRPr>
          </a:p>
          <a:p>
            <a:pPr marL="342900" indent="-342900" algn="l">
              <a:lnSpc>
                <a:spcPct val="150000"/>
              </a:lnSpc>
              <a:buFont typeface="Arial" charset="0"/>
              <a:buChar char="•"/>
            </a:pPr>
            <a:endParaRPr lang="en-US" dirty="0">
              <a:latin typeface="Gill Sans MT" panose="020B0502020104020203" pitchFamily="34" charset="0"/>
              <a:ea typeface="Gill Sans Light" charset="0"/>
              <a:cs typeface="Gill Sans Light" charset="0"/>
            </a:endParaRPr>
          </a:p>
        </p:txBody>
      </p:sp>
      <p:sp>
        <p:nvSpPr>
          <p:cNvPr id="25" name="Rectangle 24">
            <a:extLst>
              <a:ext uri="{FF2B5EF4-FFF2-40B4-BE49-F238E27FC236}">
                <a16:creationId xmlns:a16="http://schemas.microsoft.com/office/drawing/2014/main" id="{D69C12B0-6F52-AB45-8206-553BCA7BFD0D}"/>
              </a:ext>
            </a:extLst>
          </p:cNvPr>
          <p:cNvSpPr/>
          <p:nvPr/>
        </p:nvSpPr>
        <p:spPr>
          <a:xfrm>
            <a:off x="1349058" y="2119036"/>
            <a:ext cx="9914496" cy="2842708"/>
          </a:xfrm>
          <a:prstGeom prst="rect">
            <a:avLst/>
          </a:prstGeom>
          <a:solidFill>
            <a:schemeClr val="bg1">
              <a:lumMod val="95000"/>
            </a:schemeClr>
          </a:solidFill>
          <a:ln>
            <a:solidFill>
              <a:srgbClr val="C41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000" b="1" dirty="0">
              <a:solidFill>
                <a:srgbClr val="0378A8"/>
              </a:solidFill>
              <a:latin typeface="Gill Sans Light" panose="020B0302020104020203" pitchFamily="34" charset="-79"/>
              <a:ea typeface="Gill Sans Light" charset="0"/>
              <a:cs typeface="Gill Sans Light" panose="020B0302020104020203" pitchFamily="34" charset="-79"/>
            </a:endParaRPr>
          </a:p>
          <a:p>
            <a:r>
              <a:rPr lang="en-US" sz="2000" b="1" dirty="0">
                <a:solidFill>
                  <a:srgbClr val="0378A8"/>
                </a:solidFill>
                <a:latin typeface="Gill Sans Light" panose="020B0302020104020203" pitchFamily="34" charset="-79"/>
                <a:ea typeface="Gill Sans Light" charset="0"/>
                <a:cs typeface="Gill Sans Light" panose="020B0302020104020203" pitchFamily="34" charset="-79"/>
              </a:rPr>
              <a:t>Main Goal : </a:t>
            </a:r>
            <a:r>
              <a:rPr lang="en-US" sz="2000" dirty="0">
                <a:solidFill>
                  <a:schemeClr val="tx1"/>
                </a:solidFill>
                <a:latin typeface="Gill Sans Light" panose="020B0302020104020203" pitchFamily="34" charset="-79"/>
                <a:ea typeface="Gill Sans Light" charset="0"/>
                <a:cs typeface="Gill Sans Light" panose="020B0302020104020203" pitchFamily="34" charset="-79"/>
              </a:rPr>
              <a:t> develop </a:t>
            </a:r>
            <a:r>
              <a:rPr lang="en-US" sz="2000" b="1" dirty="0">
                <a:solidFill>
                  <a:srgbClr val="C00000"/>
                </a:solidFill>
                <a:latin typeface="GILL SANS LIGHT" panose="020B0302020104020203" pitchFamily="34" charset="-79"/>
                <a:ea typeface="Gill Sans Light" charset="0"/>
                <a:cs typeface="GILL SANS LIGHT" panose="020B0302020104020203" pitchFamily="34" charset="-79"/>
              </a:rPr>
              <a:t>smart materialization algorithms </a:t>
            </a:r>
            <a:r>
              <a:rPr lang="en-US" sz="2000" dirty="0">
                <a:solidFill>
                  <a:schemeClr val="tx1"/>
                </a:solidFill>
                <a:latin typeface="Gill Sans Light" panose="020B0302020104020203" pitchFamily="34" charset="-79"/>
                <a:ea typeface="Gill Sans Light" charset="0"/>
                <a:cs typeface="Gill Sans Light" panose="020B0302020104020203" pitchFamily="34" charset="-79"/>
              </a:rPr>
              <a:t>and</a:t>
            </a:r>
            <a:r>
              <a:rPr lang="en-US" sz="2000" b="1" dirty="0">
                <a:solidFill>
                  <a:srgbClr val="C00000"/>
                </a:solidFill>
                <a:latin typeface="GILL SANS LIGHT" panose="020B0302020104020203" pitchFamily="34" charset="-79"/>
                <a:ea typeface="Gill Sans Light" charset="0"/>
                <a:cs typeface="GILL SANS LIGHT" panose="020B0302020104020203" pitchFamily="34" charset="-79"/>
              </a:rPr>
              <a:t> data structures</a:t>
            </a:r>
            <a:r>
              <a:rPr lang="en-US" sz="2000" b="1" dirty="0">
                <a:solidFill>
                  <a:schemeClr val="tx1"/>
                </a:solidFill>
                <a:latin typeface="GILL SANS LIGHT" panose="020B0302020104020203" pitchFamily="34" charset="-79"/>
                <a:ea typeface="Gill Sans Light" charset="0"/>
                <a:cs typeface="GILL SANS LIGHT" panose="020B0302020104020203" pitchFamily="34" charset="-79"/>
              </a:rPr>
              <a:t> </a:t>
            </a:r>
            <a:r>
              <a:rPr lang="en-US" sz="2000" dirty="0">
                <a:solidFill>
                  <a:schemeClr val="tx1"/>
                </a:solidFill>
                <a:latin typeface="Gill Sans Light" panose="020B0302020104020203" pitchFamily="34" charset="-79"/>
                <a:ea typeface="Gill Sans Light" charset="0"/>
                <a:cs typeface="Gill Sans Light" panose="020B0302020104020203" pitchFamily="34" charset="-79"/>
              </a:rPr>
              <a:t>that can significantly improve the performance of data analytics applications</a:t>
            </a:r>
          </a:p>
          <a:p>
            <a:pPr marL="800100" lvl="1" indent="-342900">
              <a:lnSpc>
                <a:spcPct val="150000"/>
              </a:lnSpc>
              <a:buFont typeface="Arial" charset="0"/>
              <a:buChar char="•"/>
            </a:pPr>
            <a:r>
              <a:rPr lang="en-US" sz="2000" dirty="0">
                <a:solidFill>
                  <a:schemeClr val="tx1"/>
                </a:solidFill>
                <a:latin typeface="Gill Sans Light" panose="020B0302020104020203" pitchFamily="34" charset="-79"/>
                <a:ea typeface="Gill Sans Light" charset="0"/>
                <a:cs typeface="Gill Sans Light" panose="020B0302020104020203" pitchFamily="34" charset="-79"/>
              </a:rPr>
              <a:t>is it possible to do fine-grained </a:t>
            </a:r>
            <a:r>
              <a:rPr lang="en-US" sz="2000" b="1" dirty="0">
                <a:solidFill>
                  <a:srgbClr val="C00000"/>
                </a:solidFill>
                <a:latin typeface="GILL SANS LIGHT" panose="020B0302020104020203" pitchFamily="34" charset="-79"/>
                <a:ea typeface="Gill Sans Light" charset="0"/>
                <a:cs typeface="GILL SANS LIGHT" panose="020B0302020104020203" pitchFamily="34" charset="-79"/>
              </a:rPr>
              <a:t>query-aware </a:t>
            </a:r>
            <a:r>
              <a:rPr lang="en-US" sz="2000" dirty="0">
                <a:solidFill>
                  <a:schemeClr val="tx1"/>
                </a:solidFill>
                <a:latin typeface="Gill Sans Light" panose="020B0302020104020203" pitchFamily="34" charset="-79"/>
                <a:ea typeface="Gill Sans Light" charset="0"/>
                <a:cs typeface="Gill Sans Light" panose="020B0302020104020203" pitchFamily="34" charset="-79"/>
              </a:rPr>
              <a:t>materialization?</a:t>
            </a:r>
          </a:p>
          <a:p>
            <a:pPr marL="800100" lvl="1" indent="-342900">
              <a:lnSpc>
                <a:spcPct val="150000"/>
              </a:lnSpc>
              <a:buFont typeface="Arial" charset="0"/>
              <a:buChar char="•"/>
            </a:pPr>
            <a:r>
              <a:rPr lang="en-US" sz="2000" dirty="0">
                <a:solidFill>
                  <a:schemeClr val="tx1"/>
                </a:solidFill>
                <a:latin typeface="Gill Sans Light" panose="020B0302020104020203" pitchFamily="34" charset="-79"/>
                <a:ea typeface="Gill Sans Light" charset="0"/>
                <a:cs typeface="Gill Sans Light" panose="020B0302020104020203" pitchFamily="34" charset="-79"/>
              </a:rPr>
              <a:t>can we </a:t>
            </a:r>
            <a:r>
              <a:rPr lang="en-US" sz="2000" b="1" dirty="0">
                <a:solidFill>
                  <a:srgbClr val="C00000"/>
                </a:solidFill>
                <a:latin typeface="Gill Sans Light" panose="020B0302020104020203" pitchFamily="34" charset="-79"/>
                <a:ea typeface="Gill Sans Light" charset="0"/>
                <a:cs typeface="Gill Sans Light" panose="020B0302020104020203" pitchFamily="34" charset="-79"/>
              </a:rPr>
              <a:t>smoothly</a:t>
            </a:r>
            <a:r>
              <a:rPr lang="en-US" sz="2000" dirty="0">
                <a:solidFill>
                  <a:schemeClr val="tx1"/>
                </a:solidFill>
                <a:latin typeface="Gill Sans Light" panose="020B0302020104020203" pitchFamily="34" charset="-79"/>
                <a:ea typeface="Gill Sans Light" charset="0"/>
                <a:cs typeface="Gill Sans Light" panose="020B0302020104020203" pitchFamily="34" charset="-79"/>
              </a:rPr>
              <a:t> tradeoff between high preprocessing/space vs lower task performance?</a:t>
            </a:r>
          </a:p>
          <a:p>
            <a:pPr marL="800100" lvl="1" indent="-342900">
              <a:lnSpc>
                <a:spcPct val="150000"/>
              </a:lnSpc>
              <a:buFont typeface="Arial" charset="0"/>
              <a:buChar char="•"/>
            </a:pPr>
            <a:r>
              <a:rPr lang="en-US" sz="2000" dirty="0">
                <a:solidFill>
                  <a:schemeClr val="tx1"/>
                </a:solidFill>
                <a:latin typeface="Gill Sans Light" panose="020B0302020104020203" pitchFamily="34" charset="-79"/>
                <a:ea typeface="Gill Sans Light" charset="0"/>
                <a:cs typeface="Gill Sans Light" panose="020B0302020104020203" pitchFamily="34" charset="-79"/>
              </a:rPr>
              <a:t>are the algorithms provably </a:t>
            </a:r>
            <a:r>
              <a:rPr lang="en-US" sz="2000" b="1" dirty="0">
                <a:solidFill>
                  <a:srgbClr val="C00000"/>
                </a:solidFill>
                <a:latin typeface="Gill Sans Light" panose="020B0302020104020203" pitchFamily="34" charset="-79"/>
                <a:ea typeface="Gill Sans Light" charset="0"/>
                <a:cs typeface="Gill Sans Light" panose="020B0302020104020203" pitchFamily="34" charset="-79"/>
              </a:rPr>
              <a:t>optimal</a:t>
            </a:r>
            <a:r>
              <a:rPr lang="en-US" sz="2000" dirty="0">
                <a:solidFill>
                  <a:schemeClr val="tx1"/>
                </a:solidFill>
                <a:latin typeface="Gill Sans Light" panose="020B0302020104020203" pitchFamily="34" charset="-79"/>
                <a:ea typeface="Gill Sans Light" charset="0"/>
                <a:cs typeface="Gill Sans Light" panose="020B0302020104020203" pitchFamily="34" charset="-79"/>
              </a:rPr>
              <a:t>?</a:t>
            </a:r>
          </a:p>
          <a:p>
            <a:pPr marL="800100" lvl="1" indent="-342900">
              <a:lnSpc>
                <a:spcPct val="150000"/>
              </a:lnSpc>
              <a:buFont typeface="Arial" charset="0"/>
              <a:buChar char="•"/>
            </a:pPr>
            <a:endParaRPr lang="en-US" sz="2000" dirty="0">
              <a:solidFill>
                <a:schemeClr val="tx1"/>
              </a:solidFill>
              <a:latin typeface="Gill Sans Light" panose="020B0302020104020203" pitchFamily="34" charset="-79"/>
              <a:ea typeface="Gill Sans Light" charset="0"/>
              <a:cs typeface="Gill Sans Light" panose="020B0302020104020203" pitchFamily="34" charset="-79"/>
            </a:endParaRPr>
          </a:p>
          <a:p>
            <a:pPr algn="ctr"/>
            <a:endParaRPr lang="en-US" sz="2000" dirty="0"/>
          </a:p>
        </p:txBody>
      </p:sp>
    </p:spTree>
    <p:custDataLst>
      <p:tags r:id="rId1"/>
    </p:custDataLst>
    <p:extLst>
      <p:ext uri="{BB962C8B-B14F-4D97-AF65-F5344CB8AC3E}">
        <p14:creationId xmlns:p14="http://schemas.microsoft.com/office/powerpoint/2010/main" val="26979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0893430" y="-114792"/>
            <a:ext cx="1688258" cy="1012955"/>
          </a:xfrm>
          <a:prstGeom prst="rect">
            <a:avLst/>
          </a:prstGeom>
        </p:spPr>
      </p:pic>
      <p:sp>
        <p:nvSpPr>
          <p:cNvPr id="5" name="TextBox 4"/>
          <p:cNvSpPr txBox="1"/>
          <p:nvPr/>
        </p:nvSpPr>
        <p:spPr>
          <a:xfrm>
            <a:off x="389688" y="124220"/>
            <a:ext cx="5361405"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THIS TALK</a:t>
            </a:r>
          </a:p>
        </p:txBody>
      </p:sp>
      <p:sp>
        <p:nvSpPr>
          <p:cNvPr id="12" name="Subtitle 11"/>
          <p:cNvSpPr>
            <a:spLocks noGrp="1"/>
          </p:cNvSpPr>
          <p:nvPr>
            <p:ph type="subTitle" idx="1"/>
          </p:nvPr>
        </p:nvSpPr>
        <p:spPr>
          <a:xfrm>
            <a:off x="962525" y="977028"/>
            <a:ext cx="10720137" cy="5038009"/>
          </a:xfrm>
        </p:spPr>
        <p:txBody>
          <a:bodyPr>
            <a:normAutofit/>
          </a:bodyPr>
          <a:lstStyle/>
          <a:p>
            <a:pPr algn="l">
              <a:lnSpc>
                <a:spcPct val="150000"/>
              </a:lnSpc>
            </a:pPr>
            <a:r>
              <a:rPr lang="en-US" dirty="0">
                <a:latin typeface="Gill Sans Light" panose="020B0302020104020203" pitchFamily="34" charset="-79"/>
                <a:ea typeface="Gill Sans Light" charset="0"/>
                <a:cs typeface="Gill Sans Light" panose="020B0302020104020203" pitchFamily="34" charset="-79"/>
              </a:rPr>
              <a:t>Developed novel algorithms for two important data-processing applications </a:t>
            </a:r>
          </a:p>
          <a:p>
            <a:pPr marL="800100" lvl="1" indent="-342900" algn="l">
              <a:lnSpc>
                <a:spcPct val="200000"/>
              </a:lnSpc>
              <a:buFont typeface="Arial" charset="0"/>
              <a:buChar char="•"/>
            </a:pPr>
            <a:r>
              <a:rPr lang="en-US" dirty="0">
                <a:latin typeface="Gill Sans Light" panose="020B0302020104020203" pitchFamily="34" charset="-79"/>
                <a:ea typeface="Gill Sans Light" charset="0"/>
                <a:cs typeface="Gill Sans Light" panose="020B0302020104020203" pitchFamily="34" charset="-79"/>
              </a:rPr>
              <a:t>Enumerating query results for templated workloads</a:t>
            </a:r>
          </a:p>
          <a:p>
            <a:pPr marL="800100" lvl="1" indent="-342900" algn="l">
              <a:lnSpc>
                <a:spcPct val="200000"/>
              </a:lnSpc>
              <a:buFont typeface="Arial" charset="0"/>
              <a:buChar char="•"/>
            </a:pPr>
            <a:r>
              <a:rPr lang="en-US" dirty="0">
                <a:latin typeface="Gill Sans Light" panose="020B0302020104020203" pitchFamily="34" charset="-79"/>
                <a:ea typeface="Gill Sans Light" charset="0"/>
                <a:cs typeface="Gill Sans Light" panose="020B0302020104020203" pitchFamily="34" charset="-79"/>
              </a:rPr>
              <a:t>Ranked enumeration for query results</a:t>
            </a:r>
          </a:p>
        </p:txBody>
      </p:sp>
    </p:spTree>
    <p:extLst>
      <p:ext uri="{BB962C8B-B14F-4D97-AF65-F5344CB8AC3E}">
        <p14:creationId xmlns:p14="http://schemas.microsoft.com/office/powerpoint/2010/main" val="154100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0893430" y="-114792"/>
            <a:ext cx="1688258" cy="1012955"/>
          </a:xfrm>
          <a:prstGeom prst="rect">
            <a:avLst/>
          </a:prstGeom>
        </p:spPr>
      </p:pic>
      <p:sp>
        <p:nvSpPr>
          <p:cNvPr id="5" name="TextBox 4"/>
          <p:cNvSpPr txBox="1"/>
          <p:nvPr/>
        </p:nvSpPr>
        <p:spPr>
          <a:xfrm>
            <a:off x="389688" y="124220"/>
            <a:ext cx="5361405" cy="584775"/>
          </a:xfrm>
          <a:prstGeom prst="rect">
            <a:avLst/>
          </a:prstGeom>
          <a:noFill/>
        </p:spPr>
        <p:txBody>
          <a:bodyPr wrap="square" rtlCol="0">
            <a:spAutoFit/>
          </a:bodyPr>
          <a:lstStyle/>
          <a:p>
            <a:r>
              <a:rPr lang="en-US" sz="3200" b="1" dirty="0">
                <a:solidFill>
                  <a:schemeClr val="bg1"/>
                </a:solidFill>
                <a:latin typeface="Gill Sans MT" panose="020B0502020104020203" pitchFamily="34" charset="0"/>
                <a:ea typeface="Gill Sans" charset="0"/>
                <a:cs typeface="Gill Sans" charset="0"/>
              </a:rPr>
              <a:t>TALK OUTLINE</a:t>
            </a:r>
          </a:p>
        </p:txBody>
      </p:sp>
      <p:sp>
        <p:nvSpPr>
          <p:cNvPr id="12" name="Subtitle 11"/>
          <p:cNvSpPr>
            <a:spLocks noGrp="1"/>
          </p:cNvSpPr>
          <p:nvPr>
            <p:ph type="subTitle" idx="1"/>
          </p:nvPr>
        </p:nvSpPr>
        <p:spPr>
          <a:xfrm>
            <a:off x="962525" y="977028"/>
            <a:ext cx="10720137" cy="5074855"/>
          </a:xfrm>
        </p:spPr>
        <p:txBody>
          <a:bodyPr/>
          <a:lstStyle/>
          <a:p>
            <a:pPr marL="285750" indent="-285750" algn="l">
              <a:lnSpc>
                <a:spcPct val="150000"/>
              </a:lnSpc>
              <a:buFont typeface="Arial" charset="0"/>
              <a:buChar char="•"/>
            </a:pPr>
            <a:r>
              <a:rPr lang="en-US" b="1" dirty="0">
                <a:latin typeface="GILL SANS LIGHT" panose="020B0302020104020203" pitchFamily="34" charset="-79"/>
                <a:ea typeface="Gill Sans Light" charset="0"/>
                <a:cs typeface="GILL SANS LIGHT" panose="020B0302020104020203" pitchFamily="34" charset="-79"/>
              </a:rPr>
              <a:t>Part 1</a:t>
            </a:r>
          </a:p>
          <a:p>
            <a:pPr marL="742950" lvl="1" indent="-285750" algn="l">
              <a:lnSpc>
                <a:spcPct val="150000"/>
              </a:lnSpc>
              <a:buFont typeface="Arial" charset="0"/>
              <a:buChar char="•"/>
            </a:pPr>
            <a:r>
              <a:rPr lang="en-US" dirty="0">
                <a:latin typeface="Gill Sans Light" panose="020B0302020104020203" pitchFamily="34" charset="-79"/>
                <a:ea typeface="Gill Sans Light" charset="0"/>
                <a:cs typeface="Gill Sans Light" panose="020B0302020104020203" pitchFamily="34" charset="-79"/>
              </a:rPr>
              <a:t>Enumerating query results for templated queries</a:t>
            </a:r>
          </a:p>
          <a:p>
            <a:pPr marL="285750" indent="-285750" algn="l">
              <a:lnSpc>
                <a:spcPct val="150000"/>
              </a:lnSpc>
              <a:buFont typeface="Arial" charset="0"/>
              <a:buChar char="•"/>
            </a:pPr>
            <a:r>
              <a:rPr lang="en-US" dirty="0">
                <a:solidFill>
                  <a:schemeClr val="bg2">
                    <a:lumMod val="75000"/>
                  </a:schemeClr>
                </a:solidFill>
                <a:latin typeface="Gill Sans Light" panose="020B0302020104020203" pitchFamily="34" charset="-79"/>
                <a:cs typeface="Gill Sans Light" panose="020B0302020104020203" pitchFamily="34" charset="-79"/>
              </a:rPr>
              <a:t>Part 2</a:t>
            </a:r>
          </a:p>
          <a:p>
            <a:pPr marL="742950" lvl="1" indent="-285750" algn="l">
              <a:lnSpc>
                <a:spcPct val="150000"/>
              </a:lnSpc>
              <a:buFont typeface="Arial" charset="0"/>
              <a:buChar char="•"/>
            </a:pPr>
            <a:r>
              <a:rPr lang="en-US" dirty="0">
                <a:solidFill>
                  <a:schemeClr val="bg2">
                    <a:lumMod val="75000"/>
                  </a:schemeClr>
                </a:solidFill>
                <a:latin typeface="Gill Sans Light" panose="020B0302020104020203" pitchFamily="34" charset="-79"/>
                <a:ea typeface="Gill Sans Light" charset="0"/>
                <a:cs typeface="Gill Sans Light" panose="020B0302020104020203" pitchFamily="34" charset="-79"/>
              </a:rPr>
              <a:t>Ranked enumeration of query results </a:t>
            </a:r>
          </a:p>
        </p:txBody>
      </p:sp>
    </p:spTree>
    <p:extLst>
      <p:ext uri="{BB962C8B-B14F-4D97-AF65-F5344CB8AC3E}">
        <p14:creationId xmlns:p14="http://schemas.microsoft.com/office/powerpoint/2010/main" val="284664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783373"/>
          </a:xfrm>
          <a:prstGeom prst="rect">
            <a:avLst/>
          </a:prstGeom>
          <a:solidFill>
            <a:srgbClr val="C41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0893430" y="-114792"/>
            <a:ext cx="1688258" cy="1012955"/>
          </a:xfrm>
          <a:prstGeom prst="rect">
            <a:avLst/>
          </a:prstGeom>
        </p:spPr>
      </p:pic>
      <p:sp>
        <p:nvSpPr>
          <p:cNvPr id="5" name="TextBox 4"/>
          <p:cNvSpPr txBox="1"/>
          <p:nvPr/>
        </p:nvSpPr>
        <p:spPr>
          <a:xfrm>
            <a:off x="389687" y="124220"/>
            <a:ext cx="7705001" cy="584775"/>
          </a:xfrm>
          <a:prstGeom prst="rect">
            <a:avLst/>
          </a:prstGeom>
          <a:noFill/>
        </p:spPr>
        <p:txBody>
          <a:bodyPr wrap="square" rtlCol="0">
            <a:spAutoFit/>
          </a:bodyPr>
          <a:lstStyle/>
          <a:p>
            <a:r>
              <a:rPr lang="en-US" sz="3200" b="1" dirty="0">
                <a:solidFill>
                  <a:schemeClr val="bg1"/>
                </a:solidFill>
                <a:latin typeface="Gill Sans MT" charset="0"/>
                <a:ea typeface="Gill Sans MT" charset="0"/>
                <a:cs typeface="Gill Sans MT" charset="0"/>
              </a:rPr>
              <a:t>TEMPLATED QUERY WORKLOAD</a:t>
            </a:r>
          </a:p>
        </p:txBody>
      </p:sp>
      <p:sp>
        <p:nvSpPr>
          <p:cNvPr id="12" name="Subtitle 11"/>
          <p:cNvSpPr>
            <a:spLocks noGrp="1"/>
          </p:cNvSpPr>
          <p:nvPr>
            <p:ph type="subTitle" idx="1"/>
          </p:nvPr>
        </p:nvSpPr>
        <p:spPr>
          <a:xfrm>
            <a:off x="962525" y="977028"/>
            <a:ext cx="10720137" cy="5038009"/>
          </a:xfrm>
        </p:spPr>
        <p:txBody>
          <a:bodyPr>
            <a:normAutofit/>
          </a:bodyPr>
          <a:lstStyle/>
          <a:p>
            <a:pPr algn="l">
              <a:lnSpc>
                <a:spcPct val="200000"/>
              </a:lnSpc>
            </a:pPr>
            <a:r>
              <a:rPr lang="en-US" dirty="0">
                <a:latin typeface="Gill Sans Light" panose="020B0302020104020203" pitchFamily="34" charset="-79"/>
                <a:ea typeface="Gill Sans Light" charset="0"/>
                <a:cs typeface="Gill Sans Light" panose="020B0302020104020203" pitchFamily="34" charset="-79"/>
              </a:rPr>
              <a:t>Many analysis tasks repeatedly access output of join queries generated from </a:t>
            </a:r>
            <a:r>
              <a:rPr lang="en-US" dirty="0">
                <a:solidFill>
                  <a:srgbClr val="0378A8"/>
                </a:solidFill>
                <a:latin typeface="Gill Sans Light" panose="020B0302020104020203" pitchFamily="34" charset="-79"/>
                <a:ea typeface="Gill Sans Light" charset="0"/>
                <a:cs typeface="Gill Sans Light" panose="020B0302020104020203" pitchFamily="34" charset="-79"/>
              </a:rPr>
              <a:t>templates</a:t>
            </a:r>
            <a:endParaRPr lang="en-US" dirty="0">
              <a:solidFill>
                <a:srgbClr val="0378A8"/>
              </a:solidFill>
              <a:latin typeface="Gill Sans Light" panose="020B0302020104020203" pitchFamily="34" charset="-79"/>
              <a:ea typeface="Gill Sans" charset="0"/>
              <a:cs typeface="Gill Sans Light" panose="020B0302020104020203" pitchFamily="34" charset="-79"/>
            </a:endParaRPr>
          </a:p>
          <a:p>
            <a:pPr marL="800100" lvl="1" indent="-342900" algn="l">
              <a:lnSpc>
                <a:spcPct val="200000"/>
              </a:lnSpc>
              <a:buFont typeface="Arial" charset="0"/>
              <a:buChar char="•"/>
            </a:pPr>
            <a:r>
              <a:rPr lang="en-US" dirty="0">
                <a:latin typeface="Gill Sans Light" panose="020B0302020104020203" pitchFamily="34" charset="-79"/>
                <a:ea typeface="Gill Sans Light" charset="0"/>
                <a:cs typeface="Gill Sans Light" panose="020B0302020104020203" pitchFamily="34" charset="-79"/>
              </a:rPr>
              <a:t>Fixed query with different predicates - find all </a:t>
            </a:r>
            <a:r>
              <a:rPr lang="en-US" dirty="0">
                <a:solidFill>
                  <a:srgbClr val="991200"/>
                </a:solidFill>
                <a:latin typeface="Gill Sans Light" panose="020B0302020104020203" pitchFamily="34" charset="-79"/>
                <a:ea typeface="Gill Sans Light" charset="0"/>
                <a:cs typeface="Gill Sans Light" panose="020B0302020104020203" pitchFamily="34" charset="-79"/>
              </a:rPr>
              <a:t>mutual friends</a:t>
            </a:r>
            <a:r>
              <a:rPr lang="en-US" dirty="0">
                <a:latin typeface="Gill Sans Light" panose="020B0302020104020203" pitchFamily="34" charset="-79"/>
                <a:ea typeface="Gill Sans Light" charset="0"/>
                <a:cs typeface="Gill Sans Light" panose="020B0302020104020203" pitchFamily="34" charset="-79"/>
              </a:rPr>
              <a:t> of two friends </a:t>
            </a:r>
            <a:r>
              <a:rPr lang="en-US" dirty="0">
                <a:solidFill>
                  <a:srgbClr val="991200"/>
                </a:solidFill>
                <a:latin typeface="Gill Sans Light" panose="020B0302020104020203" pitchFamily="34" charset="-79"/>
                <a:ea typeface="Gill Sans Light" charset="0"/>
                <a:cs typeface="Gill Sans Light" panose="020B0302020104020203" pitchFamily="34" charset="-79"/>
              </a:rPr>
              <a:t>p </a:t>
            </a:r>
            <a:r>
              <a:rPr lang="en-US" dirty="0">
                <a:latin typeface="Gill Sans Light" panose="020B0302020104020203" pitchFamily="34" charset="-79"/>
                <a:ea typeface="Gill Sans Light" charset="0"/>
                <a:cs typeface="Gill Sans Light" panose="020B0302020104020203" pitchFamily="34" charset="-79"/>
              </a:rPr>
              <a:t>and</a:t>
            </a:r>
            <a:r>
              <a:rPr lang="en-US" dirty="0">
                <a:solidFill>
                  <a:srgbClr val="991200"/>
                </a:solidFill>
                <a:latin typeface="Gill Sans Light" panose="020B0302020104020203" pitchFamily="34" charset="-79"/>
                <a:ea typeface="Gill Sans Light" charset="0"/>
                <a:cs typeface="Gill Sans Light" panose="020B0302020104020203" pitchFamily="34" charset="-79"/>
              </a:rPr>
              <a:t> q</a:t>
            </a:r>
          </a:p>
          <a:p>
            <a:pPr marL="800100" lvl="1" indent="-342900" algn="l">
              <a:lnSpc>
                <a:spcPct val="200000"/>
              </a:lnSpc>
              <a:buFont typeface="Arial" charset="0"/>
              <a:buChar char="•"/>
            </a:pPr>
            <a:r>
              <a:rPr lang="en-US" dirty="0">
                <a:latin typeface="Gill Sans Light" panose="020B0302020104020203" pitchFamily="34" charset="-79"/>
                <a:ea typeface="Gill Sans Light" charset="0"/>
                <a:cs typeface="Gill Sans Light" panose="020B0302020104020203" pitchFamily="34" charset="-79"/>
              </a:rPr>
              <a:t>Views repeatedly accessed in </a:t>
            </a:r>
            <a:r>
              <a:rPr lang="en-US" dirty="0" err="1">
                <a:latin typeface="Gill Sans Light" panose="020B0302020104020203" pitchFamily="34" charset="-79"/>
                <a:ea typeface="Gill Sans Light" charset="0"/>
                <a:cs typeface="Gill Sans Light" panose="020B0302020104020203" pitchFamily="34" charset="-79"/>
              </a:rPr>
              <a:t>multiquery</a:t>
            </a:r>
            <a:r>
              <a:rPr lang="en-US" dirty="0">
                <a:latin typeface="Gill Sans Light" panose="020B0302020104020203" pitchFamily="34" charset="-79"/>
                <a:ea typeface="Gill Sans Light" charset="0"/>
                <a:cs typeface="Gill Sans Light" panose="020B0302020104020203" pitchFamily="34" charset="-79"/>
              </a:rPr>
              <a:t> optimization context </a:t>
            </a:r>
          </a:p>
          <a:p>
            <a:pPr marL="800100" lvl="1" indent="-342900" algn="l">
              <a:lnSpc>
                <a:spcPct val="200000"/>
              </a:lnSpc>
              <a:buFont typeface="Arial" charset="0"/>
              <a:buChar char="•"/>
            </a:pPr>
            <a:r>
              <a:rPr lang="en-US" dirty="0">
                <a:latin typeface="Gill Sans Light" panose="020B0302020104020203" pitchFamily="34" charset="-79"/>
                <a:ea typeface="Gill Sans Light" charset="0"/>
                <a:cs typeface="Gill Sans Light" panose="020B0302020104020203" pitchFamily="34" charset="-79"/>
              </a:rPr>
              <a:t>Graph analytics tasks over relational data: find all </a:t>
            </a:r>
            <a:r>
              <a:rPr lang="en-US" dirty="0">
                <a:solidFill>
                  <a:srgbClr val="991200"/>
                </a:solidFill>
                <a:latin typeface="Gill Sans Light" panose="020B0302020104020203" pitchFamily="34" charset="-79"/>
                <a:ea typeface="Gill Sans Light" charset="0"/>
                <a:cs typeface="Gill Sans Light" panose="020B0302020104020203" pitchFamily="34" charset="-79"/>
              </a:rPr>
              <a:t>co-authors</a:t>
            </a:r>
            <a:r>
              <a:rPr lang="en-US" dirty="0">
                <a:latin typeface="Gill Sans Light" panose="020B0302020104020203" pitchFamily="34" charset="-79"/>
                <a:ea typeface="Gill Sans Light" charset="0"/>
                <a:cs typeface="Gill Sans Light" panose="020B0302020104020203" pitchFamily="34" charset="-79"/>
              </a:rPr>
              <a:t> of a given author </a:t>
            </a:r>
            <a:r>
              <a:rPr lang="en-US" dirty="0">
                <a:solidFill>
                  <a:srgbClr val="991200"/>
                </a:solidFill>
                <a:latin typeface="Gill Sans Light" panose="020B0302020104020203" pitchFamily="34" charset="-79"/>
                <a:ea typeface="Gill Sans Light" charset="0"/>
                <a:cs typeface="Gill Sans Light" panose="020B0302020104020203" pitchFamily="34" charset="-79"/>
              </a:rPr>
              <a:t>a </a:t>
            </a:r>
            <a:r>
              <a:rPr lang="en-US" dirty="0">
                <a:latin typeface="Gill Sans Light" panose="020B0302020104020203" pitchFamily="34" charset="-79"/>
                <a:ea typeface="Gill Sans Light" charset="0"/>
                <a:cs typeface="Gill Sans Light" panose="020B0302020104020203" pitchFamily="34" charset="-79"/>
              </a:rPr>
              <a:t>on DBLP dataset</a:t>
            </a:r>
          </a:p>
        </p:txBody>
      </p:sp>
    </p:spTree>
    <p:custDataLst>
      <p:tags r:id="rId1"/>
    </p:custDataLst>
    <p:extLst>
      <p:ext uri="{BB962C8B-B14F-4D97-AF65-F5344CB8AC3E}">
        <p14:creationId xmlns:p14="http://schemas.microsoft.com/office/powerpoint/2010/main" val="96355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0.9|1.3|1.7|1.6|6.7|12.5"/>
</p:tagLst>
</file>

<file path=ppt/tags/tag2.xml><?xml version="1.0" encoding="utf-8"?>
<p:tagLst xmlns:a="http://schemas.openxmlformats.org/drawingml/2006/main" xmlns:r="http://schemas.openxmlformats.org/officeDocument/2006/relationships" xmlns:p="http://schemas.openxmlformats.org/presentationml/2006/main">
  <p:tag name="TIMING" val="|10.6|12.4|11.2"/>
</p:tagLst>
</file>

<file path=ppt/tags/tag3.xml><?xml version="1.0" encoding="utf-8"?>
<p:tagLst xmlns:a="http://schemas.openxmlformats.org/drawingml/2006/main" xmlns:r="http://schemas.openxmlformats.org/officeDocument/2006/relationships" xmlns:p="http://schemas.openxmlformats.org/presentationml/2006/main">
  <p:tag name="TIMING" val="|8.9|3.2|5.5"/>
</p:tagLst>
</file>

<file path=ppt/tags/tag4.xml><?xml version="1.0" encoding="utf-8"?>
<p:tagLst xmlns:a="http://schemas.openxmlformats.org/drawingml/2006/main" xmlns:r="http://schemas.openxmlformats.org/officeDocument/2006/relationships" xmlns:p="http://schemas.openxmlformats.org/presentationml/2006/main">
  <p:tag name="TIMING" val="|11.4|4.7|10.3|4|24.8|2.9|6.7"/>
</p:tagLst>
</file>

<file path=ppt/tags/tag5.xml><?xml version="1.0" encoding="utf-8"?>
<p:tagLst xmlns:a="http://schemas.openxmlformats.org/drawingml/2006/main" xmlns:r="http://schemas.openxmlformats.org/officeDocument/2006/relationships" xmlns:p="http://schemas.openxmlformats.org/presentationml/2006/main">
  <p:tag name="TIMING" val="|11.5|4.4|8.3"/>
</p:tagLst>
</file>

<file path=ppt/tags/tag6.xml><?xml version="1.0" encoding="utf-8"?>
<p:tagLst xmlns:a="http://schemas.openxmlformats.org/drawingml/2006/main" xmlns:r="http://schemas.openxmlformats.org/officeDocument/2006/relationships" xmlns:p="http://schemas.openxmlformats.org/presentationml/2006/main">
  <p:tag name="TIMING" val="|8.6|17.2|9.4"/>
</p:tagLst>
</file>

<file path=ppt/tags/tag7.xml><?xml version="1.0" encoding="utf-8"?>
<p:tagLst xmlns:a="http://schemas.openxmlformats.org/drawingml/2006/main" xmlns:r="http://schemas.openxmlformats.org/officeDocument/2006/relationships" xmlns:p="http://schemas.openxmlformats.org/presentationml/2006/main">
  <p:tag name="TIMING" val="|12.5|12.5|17.4|15.6"/>
</p:tagLst>
</file>

<file path=ppt/tags/tag8.xml><?xml version="1.0" encoding="utf-8"?>
<p:tagLst xmlns:a="http://schemas.openxmlformats.org/drawingml/2006/main" xmlns:r="http://schemas.openxmlformats.org/officeDocument/2006/relationships" xmlns:p="http://schemas.openxmlformats.org/presentationml/2006/main">
  <p:tag name="TIMING" val="|5.4|1.4|2.6|2.4|7.2|2.3|1.8|2.7|1|3.1|0.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81861</TotalTime>
  <Words>3264</Words>
  <Application>Microsoft Macintosh PowerPoint</Application>
  <PresentationFormat>Widescreen</PresentationFormat>
  <Paragraphs>337</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Cambria Math</vt:lpstr>
      <vt:lpstr>Consolas</vt:lpstr>
      <vt:lpstr>Gill Sans</vt:lpstr>
      <vt:lpstr>Gill Sans Light</vt:lpstr>
      <vt:lpstr>Gill Sans Light</vt:lpstr>
      <vt:lpstr>Gill Sans MT</vt:lpstr>
      <vt:lpstr>Gill Sans SemiBold</vt:lpstr>
      <vt:lpstr>Office Theme</vt:lpstr>
      <vt:lpstr>Task-Aware Materialization for Fast Data Analytics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2172</cp:revision>
  <cp:lastPrinted>2018-06-02T17:10:18Z</cp:lastPrinted>
  <dcterms:created xsi:type="dcterms:W3CDTF">2018-05-20T17:04:44Z</dcterms:created>
  <dcterms:modified xsi:type="dcterms:W3CDTF">2021-09-23T16:46:52Z</dcterms:modified>
</cp:coreProperties>
</file>